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</p:sldMasterIdLst>
  <p:notesMasterIdLst>
    <p:notesMasterId r:id="rId106"/>
  </p:notesMasterIdLst>
  <p:sldIdLst>
    <p:sldId id="257" r:id="rId5"/>
    <p:sldId id="258" r:id="rId6"/>
    <p:sldId id="269" r:id="rId7"/>
    <p:sldId id="259" r:id="rId8"/>
    <p:sldId id="346" r:id="rId9"/>
    <p:sldId id="289" r:id="rId10"/>
    <p:sldId id="299" r:id="rId11"/>
    <p:sldId id="290" r:id="rId12"/>
    <p:sldId id="300" r:id="rId13"/>
    <p:sldId id="292" r:id="rId14"/>
    <p:sldId id="284" r:id="rId15"/>
    <p:sldId id="286" r:id="rId16"/>
    <p:sldId id="351" r:id="rId17"/>
    <p:sldId id="307" r:id="rId18"/>
    <p:sldId id="261" r:id="rId19"/>
    <p:sldId id="260" r:id="rId20"/>
    <p:sldId id="262" r:id="rId21"/>
    <p:sldId id="263" r:id="rId22"/>
    <p:sldId id="308" r:id="rId23"/>
    <p:sldId id="320" r:id="rId24"/>
    <p:sldId id="319" r:id="rId25"/>
    <p:sldId id="264" r:id="rId26"/>
    <p:sldId id="309" r:id="rId27"/>
    <p:sldId id="344" r:id="rId28"/>
    <p:sldId id="371" r:id="rId29"/>
    <p:sldId id="265" r:id="rId30"/>
    <p:sldId id="270" r:id="rId31"/>
    <p:sldId id="267" r:id="rId32"/>
    <p:sldId id="268" r:id="rId33"/>
    <p:sldId id="313" r:id="rId34"/>
    <p:sldId id="314" r:id="rId35"/>
    <p:sldId id="271" r:id="rId36"/>
    <p:sldId id="310" r:id="rId37"/>
    <p:sldId id="315" r:id="rId38"/>
    <p:sldId id="316" r:id="rId39"/>
    <p:sldId id="318" r:id="rId40"/>
    <p:sldId id="317" r:id="rId41"/>
    <p:sldId id="273" r:id="rId42"/>
    <p:sldId id="372" r:id="rId43"/>
    <p:sldId id="311" r:id="rId44"/>
    <p:sldId id="312" r:id="rId45"/>
    <p:sldId id="276" r:id="rId46"/>
    <p:sldId id="324" r:id="rId47"/>
    <p:sldId id="323" r:id="rId48"/>
    <p:sldId id="277" r:id="rId49"/>
    <p:sldId id="278" r:id="rId50"/>
    <p:sldId id="279" r:id="rId51"/>
    <p:sldId id="280" r:id="rId52"/>
    <p:sldId id="373" r:id="rId53"/>
    <p:sldId id="282" r:id="rId54"/>
    <p:sldId id="374" r:id="rId55"/>
    <p:sldId id="321" r:id="rId56"/>
    <p:sldId id="360" r:id="rId57"/>
    <p:sldId id="322" r:id="rId58"/>
    <p:sldId id="326" r:id="rId59"/>
    <p:sldId id="327" r:id="rId60"/>
    <p:sldId id="328" r:id="rId61"/>
    <p:sldId id="342" r:id="rId62"/>
    <p:sldId id="343" r:id="rId63"/>
    <p:sldId id="329" r:id="rId64"/>
    <p:sldId id="355" r:id="rId65"/>
    <p:sldId id="330" r:id="rId66"/>
    <p:sldId id="331" r:id="rId67"/>
    <p:sldId id="341" r:id="rId68"/>
    <p:sldId id="332" r:id="rId69"/>
    <p:sldId id="356" r:id="rId70"/>
    <p:sldId id="333" r:id="rId71"/>
    <p:sldId id="334" r:id="rId72"/>
    <p:sldId id="335" r:id="rId73"/>
    <p:sldId id="357" r:id="rId74"/>
    <p:sldId id="336" r:id="rId75"/>
    <p:sldId id="337" r:id="rId76"/>
    <p:sldId id="281" r:id="rId77"/>
    <p:sldId id="338" r:id="rId78"/>
    <p:sldId id="339" r:id="rId79"/>
    <p:sldId id="354" r:id="rId80"/>
    <p:sldId id="361" r:id="rId81"/>
    <p:sldId id="362" r:id="rId82"/>
    <p:sldId id="363" r:id="rId83"/>
    <p:sldId id="364" r:id="rId84"/>
    <p:sldId id="365" r:id="rId85"/>
    <p:sldId id="366" r:id="rId86"/>
    <p:sldId id="368" r:id="rId87"/>
    <p:sldId id="367" r:id="rId88"/>
    <p:sldId id="350" r:id="rId89"/>
    <p:sldId id="256" r:id="rId90"/>
    <p:sldId id="347" r:id="rId91"/>
    <p:sldId id="348" r:id="rId92"/>
    <p:sldId id="349" r:id="rId93"/>
    <p:sldId id="370" r:id="rId94"/>
    <p:sldId id="345" r:id="rId95"/>
    <p:sldId id="291" r:id="rId96"/>
    <p:sldId id="283" r:id="rId97"/>
    <p:sldId id="369" r:id="rId98"/>
    <p:sldId id="303" r:id="rId99"/>
    <p:sldId id="304" r:id="rId100"/>
    <p:sldId id="274" r:id="rId101"/>
    <p:sldId id="295" r:id="rId102"/>
    <p:sldId id="266" r:id="rId103"/>
    <p:sldId id="353" r:id="rId104"/>
    <p:sldId id="296" r:id="rId105"/>
  </p:sldIdLst>
  <p:sldSz cx="9144000" cy="6858000" type="screen4x3"/>
  <p:notesSz cx="6805613" cy="9944100"/>
  <p:defaultTextStyle>
    <a:defPPr>
      <a:defRPr lang="da-DK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4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61CE"/>
    <a:srgbClr val="0240CE"/>
    <a:srgbClr val="2272CE"/>
    <a:srgbClr val="A0DDEE"/>
    <a:srgbClr val="B3B3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 autoAdjust="0"/>
    <p:restoredTop sz="90884" autoAdjust="0"/>
  </p:normalViewPr>
  <p:slideViewPr>
    <p:cSldViewPr>
      <p:cViewPr varScale="1">
        <p:scale>
          <a:sx n="60" d="100"/>
          <a:sy n="60" d="100"/>
        </p:scale>
        <p:origin x="856" y="56"/>
      </p:cViewPr>
      <p:guideLst>
        <p:guide orient="horz" pos="38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07" Type="http://schemas.openxmlformats.org/officeDocument/2006/relationships/presProps" Target="presProps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viewProps" Target="viewProps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theme" Target="theme/theme1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tableStyles" Target="tableStyles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4A639F-DC5A-4AD0-90BF-923FA87ED1DF}" type="doc">
      <dgm:prSet loTypeId="urn:microsoft.com/office/officeart/2005/8/layout/hChevron3" loCatId="process" qsTypeId="urn:microsoft.com/office/officeart/2005/8/quickstyle/simple1" qsCatId="simple" csTypeId="urn:microsoft.com/office/officeart/2005/8/colors/accent2_3" csCatId="accent2" phldr="1"/>
      <dgm:spPr/>
    </dgm:pt>
    <dgm:pt modelId="{1D476B60-425F-4979-AFE4-3D6C85FB41C5}">
      <dgm:prSet phldrT="[Tekst]" custT="1"/>
      <dgm:spPr/>
      <dgm:t>
        <a:bodyPr/>
        <a:lstStyle/>
        <a:p>
          <a:r>
            <a:rPr lang="da-DK" sz="1800" dirty="0"/>
            <a:t>Samtale</a:t>
          </a:r>
        </a:p>
      </dgm:t>
    </dgm:pt>
    <dgm:pt modelId="{D24C3C17-7637-4A4A-9013-2403221732BF}" type="parTrans" cxnId="{8B816127-280E-4A84-A4FC-EBA1E8D51372}">
      <dgm:prSet/>
      <dgm:spPr/>
      <dgm:t>
        <a:bodyPr/>
        <a:lstStyle/>
        <a:p>
          <a:endParaRPr lang="da-DK" sz="1800"/>
        </a:p>
      </dgm:t>
    </dgm:pt>
    <dgm:pt modelId="{73DBCF9C-62E9-45DC-910B-0BB33A5EE114}" type="sibTrans" cxnId="{8B816127-280E-4A84-A4FC-EBA1E8D51372}">
      <dgm:prSet/>
      <dgm:spPr/>
      <dgm:t>
        <a:bodyPr/>
        <a:lstStyle/>
        <a:p>
          <a:endParaRPr lang="da-DK" sz="1800"/>
        </a:p>
      </dgm:t>
    </dgm:pt>
    <dgm:pt modelId="{4CBFA587-FE23-491A-AB15-494D672F463A}">
      <dgm:prSet phldrT="[Tekst]" custT="1"/>
      <dgm:spPr/>
      <dgm:t>
        <a:bodyPr/>
        <a:lstStyle/>
        <a:p>
          <a:r>
            <a:rPr lang="da-DK" sz="1800" dirty="0"/>
            <a:t>Genhusningsaftale</a:t>
          </a:r>
        </a:p>
      </dgm:t>
    </dgm:pt>
    <dgm:pt modelId="{AA693791-9BB5-456A-9E2A-489991457BF3}" type="parTrans" cxnId="{392F03C5-92D9-429B-B8E2-08DEA30EB6BE}">
      <dgm:prSet/>
      <dgm:spPr/>
      <dgm:t>
        <a:bodyPr/>
        <a:lstStyle/>
        <a:p>
          <a:endParaRPr lang="da-DK" sz="1800"/>
        </a:p>
      </dgm:t>
    </dgm:pt>
    <dgm:pt modelId="{2A1189FE-670D-411D-AA42-8275F24DB11B}" type="sibTrans" cxnId="{392F03C5-92D9-429B-B8E2-08DEA30EB6BE}">
      <dgm:prSet/>
      <dgm:spPr/>
      <dgm:t>
        <a:bodyPr/>
        <a:lstStyle/>
        <a:p>
          <a:endParaRPr lang="da-DK" sz="1800"/>
        </a:p>
      </dgm:t>
    </dgm:pt>
    <dgm:pt modelId="{C708B1A1-A0C6-4A6E-B3B6-9745FEB2CE52}">
      <dgm:prSet phldrT="[Tekst]" custT="1"/>
      <dgm:spPr/>
      <dgm:t>
        <a:bodyPr/>
        <a:lstStyle/>
        <a:p>
          <a:r>
            <a:rPr lang="da-DK" sz="1800" dirty="0"/>
            <a:t>Midlertidig / permanent genhusning</a:t>
          </a:r>
        </a:p>
      </dgm:t>
    </dgm:pt>
    <dgm:pt modelId="{CA8A4394-0FAE-4E2B-A013-1DD4E561D07C}" type="parTrans" cxnId="{324AB212-DBA8-476E-875D-52CB3D4B64DC}">
      <dgm:prSet/>
      <dgm:spPr/>
      <dgm:t>
        <a:bodyPr/>
        <a:lstStyle/>
        <a:p>
          <a:endParaRPr lang="da-DK"/>
        </a:p>
      </dgm:t>
    </dgm:pt>
    <dgm:pt modelId="{253CA520-6658-4F86-AC12-634C59DB7EA4}" type="sibTrans" cxnId="{324AB212-DBA8-476E-875D-52CB3D4B64DC}">
      <dgm:prSet/>
      <dgm:spPr/>
      <dgm:t>
        <a:bodyPr/>
        <a:lstStyle/>
        <a:p>
          <a:endParaRPr lang="da-DK"/>
        </a:p>
      </dgm:t>
    </dgm:pt>
    <dgm:pt modelId="{1CBBD3D9-3C0A-4651-A0B5-0FD043E43898}" type="pres">
      <dgm:prSet presAssocID="{1F4A639F-DC5A-4AD0-90BF-923FA87ED1DF}" presName="Name0" presStyleCnt="0">
        <dgm:presLayoutVars>
          <dgm:dir/>
          <dgm:resizeHandles val="exact"/>
        </dgm:presLayoutVars>
      </dgm:prSet>
      <dgm:spPr/>
    </dgm:pt>
    <dgm:pt modelId="{353FBE24-1781-44E1-98CD-DFE615DD282F}" type="pres">
      <dgm:prSet presAssocID="{1D476B60-425F-4979-AFE4-3D6C85FB41C5}" presName="parTxOnly" presStyleLbl="node1" presStyleIdx="0" presStyleCnt="3">
        <dgm:presLayoutVars>
          <dgm:bulletEnabled val="1"/>
        </dgm:presLayoutVars>
      </dgm:prSet>
      <dgm:spPr/>
    </dgm:pt>
    <dgm:pt modelId="{0F0FA236-D2F3-490B-8F7C-D1EAF3B8FCAB}" type="pres">
      <dgm:prSet presAssocID="{73DBCF9C-62E9-45DC-910B-0BB33A5EE114}" presName="parSpace" presStyleCnt="0"/>
      <dgm:spPr/>
    </dgm:pt>
    <dgm:pt modelId="{BA165A1E-3C9E-4015-AE18-472E1A3110CE}" type="pres">
      <dgm:prSet presAssocID="{4CBFA587-FE23-491A-AB15-494D672F463A}" presName="parTxOnly" presStyleLbl="node1" presStyleIdx="1" presStyleCnt="3" custScaleX="118871">
        <dgm:presLayoutVars>
          <dgm:bulletEnabled val="1"/>
        </dgm:presLayoutVars>
      </dgm:prSet>
      <dgm:spPr/>
    </dgm:pt>
    <dgm:pt modelId="{B8AC9EA2-9DAB-4632-8BC4-D643001934BF}" type="pres">
      <dgm:prSet presAssocID="{2A1189FE-670D-411D-AA42-8275F24DB11B}" presName="parSpace" presStyleCnt="0"/>
      <dgm:spPr/>
    </dgm:pt>
    <dgm:pt modelId="{77382288-7F14-4595-9E00-DFC364C29CE2}" type="pres">
      <dgm:prSet presAssocID="{C708B1A1-A0C6-4A6E-B3B6-9745FEB2CE52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324AB212-DBA8-476E-875D-52CB3D4B64DC}" srcId="{1F4A639F-DC5A-4AD0-90BF-923FA87ED1DF}" destId="{C708B1A1-A0C6-4A6E-B3B6-9745FEB2CE52}" srcOrd="2" destOrd="0" parTransId="{CA8A4394-0FAE-4E2B-A013-1DD4E561D07C}" sibTransId="{253CA520-6658-4F86-AC12-634C59DB7EA4}"/>
    <dgm:cxn modelId="{8B816127-280E-4A84-A4FC-EBA1E8D51372}" srcId="{1F4A639F-DC5A-4AD0-90BF-923FA87ED1DF}" destId="{1D476B60-425F-4979-AFE4-3D6C85FB41C5}" srcOrd="0" destOrd="0" parTransId="{D24C3C17-7637-4A4A-9013-2403221732BF}" sibTransId="{73DBCF9C-62E9-45DC-910B-0BB33A5EE114}"/>
    <dgm:cxn modelId="{59FB5C32-A21B-4EFA-BCC5-1A15E383BB5C}" type="presOf" srcId="{1D476B60-425F-4979-AFE4-3D6C85FB41C5}" destId="{353FBE24-1781-44E1-98CD-DFE615DD282F}" srcOrd="0" destOrd="0" presId="urn:microsoft.com/office/officeart/2005/8/layout/hChevron3"/>
    <dgm:cxn modelId="{3BE12839-811E-47BC-8F1B-EA7A21F3B4D6}" type="presOf" srcId="{1F4A639F-DC5A-4AD0-90BF-923FA87ED1DF}" destId="{1CBBD3D9-3C0A-4651-A0B5-0FD043E43898}" srcOrd="0" destOrd="0" presId="urn:microsoft.com/office/officeart/2005/8/layout/hChevron3"/>
    <dgm:cxn modelId="{E14B6255-31B0-4872-820F-25EF9097935E}" type="presOf" srcId="{C708B1A1-A0C6-4A6E-B3B6-9745FEB2CE52}" destId="{77382288-7F14-4595-9E00-DFC364C29CE2}" srcOrd="0" destOrd="0" presId="urn:microsoft.com/office/officeart/2005/8/layout/hChevron3"/>
    <dgm:cxn modelId="{392F03C5-92D9-429B-B8E2-08DEA30EB6BE}" srcId="{1F4A639F-DC5A-4AD0-90BF-923FA87ED1DF}" destId="{4CBFA587-FE23-491A-AB15-494D672F463A}" srcOrd="1" destOrd="0" parTransId="{AA693791-9BB5-456A-9E2A-489991457BF3}" sibTransId="{2A1189FE-670D-411D-AA42-8275F24DB11B}"/>
    <dgm:cxn modelId="{9CEDC4F3-B16C-4051-90EB-7FBDDC561F80}" type="presOf" srcId="{4CBFA587-FE23-491A-AB15-494D672F463A}" destId="{BA165A1E-3C9E-4015-AE18-472E1A3110CE}" srcOrd="0" destOrd="0" presId="urn:microsoft.com/office/officeart/2005/8/layout/hChevron3"/>
    <dgm:cxn modelId="{98068AF2-9495-490B-A8F8-5A814DBE3649}" type="presParOf" srcId="{1CBBD3D9-3C0A-4651-A0B5-0FD043E43898}" destId="{353FBE24-1781-44E1-98CD-DFE615DD282F}" srcOrd="0" destOrd="0" presId="urn:microsoft.com/office/officeart/2005/8/layout/hChevron3"/>
    <dgm:cxn modelId="{348EB727-4FD6-4E60-AA03-A2312BDC1C14}" type="presParOf" srcId="{1CBBD3D9-3C0A-4651-A0B5-0FD043E43898}" destId="{0F0FA236-D2F3-490B-8F7C-D1EAF3B8FCAB}" srcOrd="1" destOrd="0" presId="urn:microsoft.com/office/officeart/2005/8/layout/hChevron3"/>
    <dgm:cxn modelId="{98C230D1-B4FC-4825-A1F5-1E912B48849D}" type="presParOf" srcId="{1CBBD3D9-3C0A-4651-A0B5-0FD043E43898}" destId="{BA165A1E-3C9E-4015-AE18-472E1A3110CE}" srcOrd="2" destOrd="0" presId="urn:microsoft.com/office/officeart/2005/8/layout/hChevron3"/>
    <dgm:cxn modelId="{3808F5DF-FB46-4A2D-81CC-C0D29FBCB203}" type="presParOf" srcId="{1CBBD3D9-3C0A-4651-A0B5-0FD043E43898}" destId="{B8AC9EA2-9DAB-4632-8BC4-D643001934BF}" srcOrd="3" destOrd="0" presId="urn:microsoft.com/office/officeart/2005/8/layout/hChevron3"/>
    <dgm:cxn modelId="{32F943D8-7597-4DDA-8CEE-D2DB7C9FE27A}" type="presParOf" srcId="{1CBBD3D9-3C0A-4651-A0B5-0FD043E43898}" destId="{77382288-7F14-4595-9E00-DFC364C29CE2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3FBE24-1781-44E1-98CD-DFE615DD282F}">
      <dsp:nvSpPr>
        <dsp:cNvPr id="0" name=""/>
        <dsp:cNvSpPr/>
      </dsp:nvSpPr>
      <dsp:spPr>
        <a:xfrm>
          <a:off x="2311" y="1031641"/>
          <a:ext cx="3122714" cy="1249085"/>
        </a:xfrm>
        <a:prstGeom prst="homePlate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800" kern="1200" dirty="0"/>
            <a:t>Samtale</a:t>
          </a:r>
        </a:p>
      </dsp:txBody>
      <dsp:txXfrm>
        <a:off x="2311" y="1031641"/>
        <a:ext cx="2810443" cy="1249085"/>
      </dsp:txXfrm>
    </dsp:sp>
    <dsp:sp modelId="{BA165A1E-3C9E-4015-AE18-472E1A3110CE}">
      <dsp:nvSpPr>
        <dsp:cNvPr id="0" name=""/>
        <dsp:cNvSpPr/>
      </dsp:nvSpPr>
      <dsp:spPr>
        <a:xfrm>
          <a:off x="2500483" y="1031641"/>
          <a:ext cx="3712001" cy="1249085"/>
        </a:xfrm>
        <a:prstGeom prst="chevron">
          <a:avLst/>
        </a:prstGeom>
        <a:solidFill>
          <a:schemeClr val="accent2">
            <a:shade val="80000"/>
            <a:hueOff val="0"/>
            <a:satOff val="-14010"/>
            <a:lumOff val="15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800" kern="1200" dirty="0"/>
            <a:t>Genhusningsaftale</a:t>
          </a:r>
        </a:p>
      </dsp:txBody>
      <dsp:txXfrm>
        <a:off x="3125026" y="1031641"/>
        <a:ext cx="2462916" cy="1249085"/>
      </dsp:txXfrm>
    </dsp:sp>
    <dsp:sp modelId="{77382288-7F14-4595-9E00-DFC364C29CE2}">
      <dsp:nvSpPr>
        <dsp:cNvPr id="0" name=""/>
        <dsp:cNvSpPr/>
      </dsp:nvSpPr>
      <dsp:spPr>
        <a:xfrm>
          <a:off x="5587941" y="1031641"/>
          <a:ext cx="3122714" cy="1249085"/>
        </a:xfrm>
        <a:prstGeom prst="chevron">
          <a:avLst/>
        </a:prstGeom>
        <a:solidFill>
          <a:schemeClr val="accent2">
            <a:shade val="80000"/>
            <a:hueOff val="0"/>
            <a:satOff val="-28019"/>
            <a:lumOff val="31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800" kern="1200" dirty="0"/>
            <a:t>Midlertidig / permanent genhusning</a:t>
          </a:r>
        </a:p>
      </dsp:txBody>
      <dsp:txXfrm>
        <a:off x="6212484" y="1031641"/>
        <a:ext cx="1873629" cy="12490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FEA50C-1796-B94F-AD41-BD41E192D2AA}" type="datetimeFigureOut">
              <a:rPr lang="da-DK" smtClean="0"/>
              <a:pPr/>
              <a:t>19-10-2020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0562" y="4723448"/>
            <a:ext cx="5444490" cy="44748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54939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ACC2D3-9E18-B94D-A813-CFC79EAD1120}" type="slidenum">
              <a:rPr lang="da-DK" smtClean="0"/>
              <a:pPr/>
              <a:t>‹nr.›</a:t>
            </a:fld>
            <a:endParaRPr lang="da-D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dirty="0"/>
              <a:t>Samtaler – her afdækkes særlige behov så som hjælpemidler særligt inventar mm.</a:t>
            </a:r>
          </a:p>
          <a:p>
            <a:endParaRPr lang="da-DK" dirty="0"/>
          </a:p>
          <a:p>
            <a:r>
              <a:rPr lang="da-DK" dirty="0"/>
              <a:t>Genhusningsaftalen danner</a:t>
            </a:r>
            <a:r>
              <a:rPr lang="da-DK" baseline="0" dirty="0"/>
              <a:t> baggrund for tilbuddene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CC2D3-9E18-B94D-A813-CFC79EAD1120}" type="slidenum">
              <a:rPr lang="da-DK" smtClean="0"/>
              <a:t>86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8339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CC2D3-9E18-B94D-A813-CFC79EAD1120}" type="slidenum">
              <a:rPr lang="da-DK" smtClean="0"/>
              <a:t>87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156476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dirty="0"/>
              <a:t>Samtaler – her afdækkes særlige behov så som hjælpemidler særligt inventar mm.</a:t>
            </a:r>
          </a:p>
          <a:p>
            <a:endParaRPr lang="da-DK" dirty="0"/>
          </a:p>
          <a:p>
            <a:r>
              <a:rPr lang="da-DK" dirty="0"/>
              <a:t>Genhusningsaftalen danner</a:t>
            </a:r>
            <a:r>
              <a:rPr lang="da-DK" baseline="0" dirty="0"/>
              <a:t> baggrund for tilbuddene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CC2D3-9E18-B94D-A813-CFC79EAD1120}" type="slidenum">
              <a:rPr lang="da-DK" smtClean="0"/>
              <a:t>88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774372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ACC2D3-9E18-B94D-A813-CFC79EAD1120}" type="slidenum">
              <a:rPr lang="da-DK" smtClean="0"/>
              <a:pPr/>
              <a:t>98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64852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Klik for at redigere i masteren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Klik for at redigere undertiteltypografien i masteren</a:t>
            </a:r>
            <a:endParaRPr lang="da-D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Klik for at redigere i masteren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Klik for at redigere teksttypografierne i masteren</a:t>
            </a:r>
          </a:p>
          <a:p>
            <a:pPr lvl="1"/>
            <a:r>
              <a:rPr lang="en-US"/>
              <a:t>Andet niveau</a:t>
            </a:r>
          </a:p>
          <a:p>
            <a:pPr lvl="2"/>
            <a:r>
              <a:rPr lang="en-US"/>
              <a:t>Tredje niveau</a:t>
            </a:r>
          </a:p>
          <a:p>
            <a:pPr lvl="3"/>
            <a:r>
              <a:rPr lang="en-US"/>
              <a:t>Fjerde niveau</a:t>
            </a:r>
          </a:p>
          <a:p>
            <a:pPr lvl="4"/>
            <a:r>
              <a:rPr lang="en-US"/>
              <a:t>Femte niveau</a:t>
            </a:r>
            <a:endParaRPr lang="da-D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Klik for at redigere i masteren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Klik for at redigere teksttypografierne i masteren</a:t>
            </a:r>
          </a:p>
          <a:p>
            <a:pPr lvl="1"/>
            <a:r>
              <a:rPr lang="en-US"/>
              <a:t>Andet niveau</a:t>
            </a:r>
          </a:p>
          <a:p>
            <a:pPr lvl="2"/>
            <a:r>
              <a:rPr lang="en-US"/>
              <a:t>Tredje niveau</a:t>
            </a:r>
          </a:p>
          <a:p>
            <a:pPr lvl="3"/>
            <a:r>
              <a:rPr lang="en-US"/>
              <a:t>Fjerde niveau</a:t>
            </a:r>
          </a:p>
          <a:p>
            <a:pPr lvl="4"/>
            <a:r>
              <a:rPr lang="en-US"/>
              <a:t>Femte niveau</a:t>
            </a:r>
            <a:endParaRPr lang="da-D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Klik for at redigere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Klik for at redigere teksttypografierne i masteren</a:t>
            </a:r>
          </a:p>
          <a:p>
            <a:pPr lvl="1"/>
            <a:r>
              <a:rPr lang="en-US"/>
              <a:t>Andet niveau</a:t>
            </a:r>
          </a:p>
          <a:p>
            <a:pPr lvl="2"/>
            <a:r>
              <a:rPr lang="en-US"/>
              <a:t>Tredje niveau</a:t>
            </a:r>
          </a:p>
          <a:p>
            <a:pPr lvl="3"/>
            <a:r>
              <a:rPr lang="en-US"/>
              <a:t>Fjerde niveau</a:t>
            </a:r>
          </a:p>
          <a:p>
            <a:pPr lvl="4"/>
            <a:r>
              <a:rPr lang="en-US"/>
              <a:t>Femte niveau</a:t>
            </a:r>
            <a:endParaRPr lang="da-D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Klik for at redigere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Klik for at redigere teksttypografierne i masteren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Klik for at redigere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Klik for at redigere teksttypografierne i masteren</a:t>
            </a:r>
          </a:p>
          <a:p>
            <a:pPr lvl="1"/>
            <a:r>
              <a:rPr lang="en-US"/>
              <a:t>Andet niveau</a:t>
            </a:r>
          </a:p>
          <a:p>
            <a:pPr lvl="2"/>
            <a:r>
              <a:rPr lang="en-US"/>
              <a:t>Tredje niveau</a:t>
            </a:r>
          </a:p>
          <a:p>
            <a:pPr lvl="3"/>
            <a:r>
              <a:rPr lang="en-US"/>
              <a:t>Fjerde niveau</a:t>
            </a:r>
          </a:p>
          <a:p>
            <a:pPr lvl="4"/>
            <a:r>
              <a:rPr lang="en-US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Klik for at redigere teksttypografierne i masteren</a:t>
            </a:r>
          </a:p>
          <a:p>
            <a:pPr lvl="1"/>
            <a:r>
              <a:rPr lang="en-US"/>
              <a:t>Andet niveau</a:t>
            </a:r>
          </a:p>
          <a:p>
            <a:pPr lvl="2"/>
            <a:r>
              <a:rPr lang="en-US"/>
              <a:t>Tredje niveau</a:t>
            </a:r>
          </a:p>
          <a:p>
            <a:pPr lvl="3"/>
            <a:r>
              <a:rPr lang="en-US"/>
              <a:t>Fjerde niveau</a:t>
            </a:r>
          </a:p>
          <a:p>
            <a:pPr lvl="4"/>
            <a:r>
              <a:rPr lang="en-US"/>
              <a:t>Femte niveau</a:t>
            </a:r>
            <a:endParaRPr lang="da-D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Klik for at redigere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Klik for at redigere teksttypografierne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Klik for at redigere teksttypografierne i masteren</a:t>
            </a:r>
          </a:p>
          <a:p>
            <a:pPr lvl="1"/>
            <a:r>
              <a:rPr lang="en-US"/>
              <a:t>Andet niveau</a:t>
            </a:r>
          </a:p>
          <a:p>
            <a:pPr lvl="2"/>
            <a:r>
              <a:rPr lang="en-US"/>
              <a:t>Tredje niveau</a:t>
            </a:r>
          </a:p>
          <a:p>
            <a:pPr lvl="3"/>
            <a:r>
              <a:rPr lang="en-US"/>
              <a:t>Fjerde niveau</a:t>
            </a:r>
          </a:p>
          <a:p>
            <a:pPr lvl="4"/>
            <a:r>
              <a:rPr lang="en-US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Klik for at redigere teksttypografierne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Klik for at redigere teksttypografierne i masteren</a:t>
            </a:r>
          </a:p>
          <a:p>
            <a:pPr lvl="1"/>
            <a:r>
              <a:rPr lang="en-US"/>
              <a:t>Andet niveau</a:t>
            </a:r>
          </a:p>
          <a:p>
            <a:pPr lvl="2"/>
            <a:r>
              <a:rPr lang="en-US"/>
              <a:t>Tredje niveau</a:t>
            </a:r>
          </a:p>
          <a:p>
            <a:pPr lvl="3"/>
            <a:r>
              <a:rPr lang="en-US"/>
              <a:t>Fjerde niveau</a:t>
            </a:r>
          </a:p>
          <a:p>
            <a:pPr lvl="4"/>
            <a:r>
              <a:rPr lang="en-US"/>
              <a:t>Femte niveau</a:t>
            </a:r>
            <a:endParaRPr lang="da-D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Klik for at redigere i masteren</a:t>
            </a:r>
            <a:endParaRPr lang="da-D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Klik for at redigere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Klik for at redigere teksttypografierne i masteren</a:t>
            </a:r>
          </a:p>
          <a:p>
            <a:pPr lvl="1"/>
            <a:r>
              <a:rPr lang="en-US"/>
              <a:t>Andet niveau</a:t>
            </a:r>
          </a:p>
          <a:p>
            <a:pPr lvl="2"/>
            <a:r>
              <a:rPr lang="en-US"/>
              <a:t>Tredje niveau</a:t>
            </a:r>
          </a:p>
          <a:p>
            <a:pPr lvl="3"/>
            <a:r>
              <a:rPr lang="en-US"/>
              <a:t>Fjerde niveau</a:t>
            </a:r>
          </a:p>
          <a:p>
            <a:pPr lvl="4"/>
            <a:r>
              <a:rPr lang="en-US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Klik for at redigere teksttypografierne i masteren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Klik for at redigere i masteren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Klik for at redigere teksttypografierne i masteren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title</a:t>
            </a:r>
            <a:r>
              <a:rPr lang="da-DK" dirty="0"/>
              <a:t> </a:t>
            </a:r>
            <a:r>
              <a:rPr lang="da-DK" dirty="0" err="1"/>
              <a:t>style</a:t>
            </a:r>
            <a:endParaRPr lang="da-DK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  <a:p>
            <a:pPr lvl="1"/>
            <a:r>
              <a:rPr lang="da-DK" dirty="0" err="1"/>
              <a:t>Second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 err="1"/>
              <a:t>Third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 err="1"/>
              <a:t>Fifth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</p:txBody>
      </p:sp>
      <p:pic>
        <p:nvPicPr>
          <p:cNvPr id="7" name="Billede 6" descr="PPT_bjælke.pn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6200" y="6400800"/>
            <a:ext cx="8991600" cy="25971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Verdana"/>
          <a:ea typeface="+mj-ea"/>
          <a:cs typeface="Verdana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Verdana"/>
          <a:ea typeface="+mn-ea"/>
          <a:cs typeface="Verdana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Verdana"/>
          <a:ea typeface="ＭＳ Ｐゴシック" charset="-128"/>
          <a:cs typeface="Verdan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Verdana"/>
          <a:ea typeface="ＭＳ Ｐゴシック" charset="-128"/>
          <a:cs typeface="Verdan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Verdana"/>
          <a:ea typeface="ＭＳ Ｐゴシック" charset="-128"/>
          <a:cs typeface="Verdan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Verdana"/>
          <a:ea typeface="ＭＳ Ｐゴシック" charset="-128"/>
          <a:cs typeface="Verdan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B8BBAD-60C2-48A7-BE0F-9D487DB79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86000"/>
            <a:ext cx="7772400" cy="1143000"/>
          </a:xfrm>
        </p:spPr>
        <p:txBody>
          <a:bodyPr anchor="t"/>
          <a:lstStyle/>
          <a:p>
            <a:r>
              <a:rPr lang="da-DK" b="1" dirty="0"/>
              <a:t>Helhedsplan i Søgården</a:t>
            </a:r>
            <a:br>
              <a:rPr lang="da-DK" dirty="0"/>
            </a:br>
            <a:r>
              <a:rPr lang="da-DK" sz="2600" dirty="0"/>
              <a:t>Orienteringsmøde </a:t>
            </a:r>
            <a:br>
              <a:rPr lang="da-DK" sz="2600" dirty="0"/>
            </a:br>
            <a:r>
              <a:rPr lang="da-DK" sz="2600" dirty="0"/>
              <a:t>19. oktober 2020</a:t>
            </a:r>
          </a:p>
        </p:txBody>
      </p:sp>
    </p:spTree>
    <p:extLst>
      <p:ext uri="{BB962C8B-B14F-4D97-AF65-F5344CB8AC3E}">
        <p14:creationId xmlns:p14="http://schemas.microsoft.com/office/powerpoint/2010/main" val="13804719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4741DD96-B2D7-495E-9ABE-22D04E6F7945}"/>
              </a:ext>
            </a:extLst>
          </p:cNvPr>
          <p:cNvSpPr/>
          <p:nvPr/>
        </p:nvSpPr>
        <p:spPr>
          <a:xfrm>
            <a:off x="1268760" y="2736502"/>
            <a:ext cx="66064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da-DK" sz="2800" b="1" dirty="0">
                <a:latin typeface="+mj-lt"/>
              </a:rPr>
              <a:t>Søgården har energimærke D og skal indsende skema A i 2020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AE8B7F43-B0AE-4859-A753-D5CD43AD4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 anchor="t"/>
          <a:lstStyle/>
          <a:p>
            <a:r>
              <a:rPr lang="da-DK" dirty="0"/>
              <a:t>Landsbyggefonden støtter</a:t>
            </a:r>
            <a:br>
              <a:rPr lang="da-DK" dirty="0"/>
            </a:br>
            <a:r>
              <a:rPr lang="da-DK" sz="2400" dirty="0"/>
              <a:t>….men hvordan er vi nået hertil?</a:t>
            </a:r>
            <a:br>
              <a:rPr lang="da-DK" dirty="0"/>
            </a:br>
            <a:endParaRPr lang="da-DK" sz="2000" dirty="0"/>
          </a:p>
        </p:txBody>
      </p:sp>
    </p:spTree>
    <p:extLst>
      <p:ext uri="{BB962C8B-B14F-4D97-AF65-F5344CB8AC3E}">
        <p14:creationId xmlns:p14="http://schemas.microsoft.com/office/powerpoint/2010/main" val="395270657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5AAFFF-73F0-4881-9303-13E1A48D6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1484784"/>
            <a:ext cx="7772400" cy="1143000"/>
          </a:xfrm>
        </p:spPr>
        <p:txBody>
          <a:bodyPr anchor="t"/>
          <a:lstStyle/>
          <a:p>
            <a:br>
              <a:rPr lang="da-DK" dirty="0"/>
            </a:br>
            <a:br>
              <a:rPr lang="da-DK" dirty="0"/>
            </a:br>
            <a:r>
              <a:rPr lang="da-DK" sz="3000" b="1" dirty="0"/>
              <a:t>0710helhedsplan@boligafdeling.dk</a:t>
            </a:r>
          </a:p>
        </p:txBody>
      </p:sp>
    </p:spTree>
    <p:extLst>
      <p:ext uri="{BB962C8B-B14F-4D97-AF65-F5344CB8AC3E}">
        <p14:creationId xmlns:p14="http://schemas.microsoft.com/office/powerpoint/2010/main" val="710549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5AAFFF-73F0-4881-9303-13E1A48D6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br>
              <a:rPr lang="da-DK" dirty="0"/>
            </a:br>
            <a:br>
              <a:rPr lang="da-DK" dirty="0"/>
            </a:br>
            <a:br>
              <a:rPr lang="da-DK" dirty="0"/>
            </a:br>
            <a:endParaRPr lang="da-DK" dirty="0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1470A2DD-2667-4A9D-AE25-83244B85809E}"/>
              </a:ext>
            </a:extLst>
          </p:cNvPr>
          <p:cNvSpPr txBox="1">
            <a:spLocks/>
          </p:cNvSpPr>
          <p:nvPr/>
        </p:nvSpPr>
        <p:spPr bwMode="auto">
          <a:xfrm>
            <a:off x="838200" y="762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Verdana"/>
                <a:ea typeface="+mj-ea"/>
                <a:cs typeface="Verdana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9pPr>
          </a:lstStyle>
          <a:p>
            <a:pPr eaLnBrk="1" hangingPunct="1"/>
            <a:r>
              <a:rPr lang="da-DK" kern="0" dirty="0"/>
              <a:t>Information om videre forløb</a:t>
            </a:r>
            <a:br>
              <a:rPr lang="da-DK" kern="0" dirty="0"/>
            </a:br>
            <a:r>
              <a:rPr lang="da-DK" sz="2000" kern="0" dirty="0"/>
              <a:t>v. formand Peter Berg Nellemann</a:t>
            </a:r>
          </a:p>
        </p:txBody>
      </p:sp>
    </p:spTree>
    <p:extLst>
      <p:ext uri="{BB962C8B-B14F-4D97-AF65-F5344CB8AC3E}">
        <p14:creationId xmlns:p14="http://schemas.microsoft.com/office/powerpoint/2010/main" val="8547101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F62288-46C5-4009-AB66-730195DAB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a-DK" dirty="0"/>
              <a:t>Proces for afstemningen</a:t>
            </a:r>
            <a:br>
              <a:rPr lang="da-DK" dirty="0"/>
            </a:br>
            <a:r>
              <a:rPr lang="da-DK" sz="2400" dirty="0"/>
              <a:t>….hvornår skal vi stemme om helhedsplanen?</a:t>
            </a:r>
            <a:br>
              <a:rPr lang="da-DK" dirty="0"/>
            </a:br>
            <a:endParaRPr lang="da-DK" sz="2000" dirty="0"/>
          </a:p>
        </p:txBody>
      </p:sp>
      <p:sp>
        <p:nvSpPr>
          <p:cNvPr id="9" name="Pil: højre 8">
            <a:extLst>
              <a:ext uri="{FF2B5EF4-FFF2-40B4-BE49-F238E27FC236}">
                <a16:creationId xmlns:a16="http://schemas.microsoft.com/office/drawing/2014/main" id="{0009EAB5-20A4-40F1-8FB5-FD8C09A809EC}"/>
              </a:ext>
            </a:extLst>
          </p:cNvPr>
          <p:cNvSpPr/>
          <p:nvPr/>
        </p:nvSpPr>
        <p:spPr>
          <a:xfrm>
            <a:off x="53752" y="2604046"/>
            <a:ext cx="9036496" cy="2494784"/>
          </a:xfrm>
          <a:prstGeom prst="rightArrow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cxnSp>
        <p:nvCxnSpPr>
          <p:cNvPr id="17" name="Lige forbindelse 16">
            <a:extLst>
              <a:ext uri="{FF2B5EF4-FFF2-40B4-BE49-F238E27FC236}">
                <a16:creationId xmlns:a16="http://schemas.microsoft.com/office/drawing/2014/main" id="{182B6BA3-0F7A-423D-AA1B-2090E9323F9B}"/>
              </a:ext>
            </a:extLst>
          </p:cNvPr>
          <p:cNvCxnSpPr/>
          <p:nvPr/>
        </p:nvCxnSpPr>
        <p:spPr bwMode="auto">
          <a:xfrm flipV="1">
            <a:off x="1529555" y="2276872"/>
            <a:ext cx="0" cy="3096344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Lige forbindelse 17">
            <a:extLst>
              <a:ext uri="{FF2B5EF4-FFF2-40B4-BE49-F238E27FC236}">
                <a16:creationId xmlns:a16="http://schemas.microsoft.com/office/drawing/2014/main" id="{9AC9FB89-3431-4871-9711-D81FE6EDB99D}"/>
              </a:ext>
            </a:extLst>
          </p:cNvPr>
          <p:cNvCxnSpPr/>
          <p:nvPr/>
        </p:nvCxnSpPr>
        <p:spPr bwMode="auto">
          <a:xfrm flipV="1">
            <a:off x="3553277" y="2276872"/>
            <a:ext cx="0" cy="3096344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Lige forbindelse 18">
            <a:extLst>
              <a:ext uri="{FF2B5EF4-FFF2-40B4-BE49-F238E27FC236}">
                <a16:creationId xmlns:a16="http://schemas.microsoft.com/office/drawing/2014/main" id="{1BC5347D-DF02-4EE2-A8EE-368C01CB6A3E}"/>
              </a:ext>
            </a:extLst>
          </p:cNvPr>
          <p:cNvCxnSpPr/>
          <p:nvPr/>
        </p:nvCxnSpPr>
        <p:spPr bwMode="auto">
          <a:xfrm flipV="1">
            <a:off x="5576998" y="2276872"/>
            <a:ext cx="0" cy="3096344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Tekstfelt 2">
            <a:extLst>
              <a:ext uri="{FF2B5EF4-FFF2-40B4-BE49-F238E27FC236}">
                <a16:creationId xmlns:a16="http://schemas.microsoft.com/office/drawing/2014/main" id="{F5B0BC5F-B800-4ECC-A6D1-4245342CAF5B}"/>
              </a:ext>
            </a:extLst>
          </p:cNvPr>
          <p:cNvSpPr txBox="1"/>
          <p:nvPr/>
        </p:nvSpPr>
        <p:spPr>
          <a:xfrm>
            <a:off x="287893" y="2838745"/>
            <a:ext cx="11877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b="1" dirty="0">
                <a:latin typeface="+mj-lt"/>
              </a:rPr>
              <a:t>OKTOBER</a:t>
            </a:r>
          </a:p>
        </p:txBody>
      </p:sp>
      <p:sp>
        <p:nvSpPr>
          <p:cNvPr id="20" name="Tekstfelt 19">
            <a:extLst>
              <a:ext uri="{FF2B5EF4-FFF2-40B4-BE49-F238E27FC236}">
                <a16:creationId xmlns:a16="http://schemas.microsoft.com/office/drawing/2014/main" id="{0B0BFFC9-2EE5-423C-9862-4C22D27BD426}"/>
              </a:ext>
            </a:extLst>
          </p:cNvPr>
          <p:cNvSpPr txBox="1"/>
          <p:nvPr/>
        </p:nvSpPr>
        <p:spPr>
          <a:xfrm>
            <a:off x="1947535" y="2826488"/>
            <a:ext cx="11877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b="1" dirty="0">
                <a:latin typeface="+mj-lt"/>
              </a:rPr>
              <a:t>NOVEMBER</a:t>
            </a:r>
          </a:p>
        </p:txBody>
      </p:sp>
      <p:sp>
        <p:nvSpPr>
          <p:cNvPr id="21" name="Tekstfelt 20">
            <a:extLst>
              <a:ext uri="{FF2B5EF4-FFF2-40B4-BE49-F238E27FC236}">
                <a16:creationId xmlns:a16="http://schemas.microsoft.com/office/drawing/2014/main" id="{A3E561B0-D159-4603-A329-D812D80698C1}"/>
              </a:ext>
            </a:extLst>
          </p:cNvPr>
          <p:cNvSpPr txBox="1"/>
          <p:nvPr/>
        </p:nvSpPr>
        <p:spPr>
          <a:xfrm>
            <a:off x="3971256" y="2769334"/>
            <a:ext cx="11877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b="1" dirty="0">
                <a:latin typeface="+mj-lt"/>
              </a:rPr>
              <a:t>DECEMBER</a:t>
            </a:r>
          </a:p>
        </p:txBody>
      </p:sp>
      <p:sp>
        <p:nvSpPr>
          <p:cNvPr id="22" name="Tekstfelt 21">
            <a:extLst>
              <a:ext uri="{FF2B5EF4-FFF2-40B4-BE49-F238E27FC236}">
                <a16:creationId xmlns:a16="http://schemas.microsoft.com/office/drawing/2014/main" id="{47AC6995-FDDD-40F5-BFD0-3CA3F1D56BC2}"/>
              </a:ext>
            </a:extLst>
          </p:cNvPr>
          <p:cNvSpPr txBox="1"/>
          <p:nvPr/>
        </p:nvSpPr>
        <p:spPr>
          <a:xfrm>
            <a:off x="5685379" y="2826488"/>
            <a:ext cx="21269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b="1" dirty="0">
                <a:latin typeface="+mj-lt"/>
              </a:rPr>
              <a:t>JANUAR – MAJ 2021</a:t>
            </a:r>
          </a:p>
        </p:txBody>
      </p:sp>
      <p:sp>
        <p:nvSpPr>
          <p:cNvPr id="23" name="Tekstfelt 22">
            <a:extLst>
              <a:ext uri="{FF2B5EF4-FFF2-40B4-BE49-F238E27FC236}">
                <a16:creationId xmlns:a16="http://schemas.microsoft.com/office/drawing/2014/main" id="{0A41C845-2A8F-4DEE-B881-20BBB4F71E05}"/>
              </a:ext>
            </a:extLst>
          </p:cNvPr>
          <p:cNvSpPr txBox="1"/>
          <p:nvPr/>
        </p:nvSpPr>
        <p:spPr>
          <a:xfrm>
            <a:off x="4644008" y="5487615"/>
            <a:ext cx="1061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200" dirty="0">
                <a:latin typeface="+mj-lt"/>
              </a:rPr>
              <a:t>Skema A indsendes</a:t>
            </a:r>
          </a:p>
        </p:txBody>
      </p:sp>
      <p:sp>
        <p:nvSpPr>
          <p:cNvPr id="24" name="Tekstfelt 23">
            <a:extLst>
              <a:ext uri="{FF2B5EF4-FFF2-40B4-BE49-F238E27FC236}">
                <a16:creationId xmlns:a16="http://schemas.microsoft.com/office/drawing/2014/main" id="{3A5C0D7F-50EB-48F1-9F51-DC8164E33CB5}"/>
              </a:ext>
            </a:extLst>
          </p:cNvPr>
          <p:cNvSpPr txBox="1"/>
          <p:nvPr/>
        </p:nvSpPr>
        <p:spPr>
          <a:xfrm rot="5400000">
            <a:off x="-131374" y="4070309"/>
            <a:ext cx="1888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latin typeface="+mj-lt"/>
              </a:rPr>
              <a:t>19. OKTOBER</a:t>
            </a:r>
          </a:p>
          <a:p>
            <a:r>
              <a:rPr lang="da-DK" sz="1200" dirty="0">
                <a:latin typeface="+mj-lt"/>
              </a:rPr>
              <a:t>ORIENTERINGSMØDE</a:t>
            </a:r>
          </a:p>
        </p:txBody>
      </p:sp>
      <p:sp>
        <p:nvSpPr>
          <p:cNvPr id="28" name="Tekstfelt 27">
            <a:extLst>
              <a:ext uri="{FF2B5EF4-FFF2-40B4-BE49-F238E27FC236}">
                <a16:creationId xmlns:a16="http://schemas.microsoft.com/office/drawing/2014/main" id="{CA1786AB-1C80-471F-9EF6-B20AA6DEA844}"/>
              </a:ext>
            </a:extLst>
          </p:cNvPr>
          <p:cNvSpPr txBox="1"/>
          <p:nvPr/>
        </p:nvSpPr>
        <p:spPr>
          <a:xfrm rot="5400000">
            <a:off x="3317746" y="4373552"/>
            <a:ext cx="2494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latin typeface="+mj-lt"/>
              </a:rPr>
              <a:t>6. OG 17. DECEMBER</a:t>
            </a:r>
          </a:p>
          <a:p>
            <a:r>
              <a:rPr lang="da-DK" sz="1200" dirty="0">
                <a:latin typeface="+mj-lt"/>
              </a:rPr>
              <a:t>KOMMUNENS GODKENELSE</a:t>
            </a:r>
          </a:p>
        </p:txBody>
      </p:sp>
      <p:sp>
        <p:nvSpPr>
          <p:cNvPr id="31" name="Tekstfelt 30">
            <a:extLst>
              <a:ext uri="{FF2B5EF4-FFF2-40B4-BE49-F238E27FC236}">
                <a16:creationId xmlns:a16="http://schemas.microsoft.com/office/drawing/2014/main" id="{A6FA9300-58B5-4B45-B708-FCF5B534E4B0}"/>
              </a:ext>
            </a:extLst>
          </p:cNvPr>
          <p:cNvSpPr txBox="1"/>
          <p:nvPr/>
        </p:nvSpPr>
        <p:spPr>
          <a:xfrm rot="5400000">
            <a:off x="1597268" y="4070309"/>
            <a:ext cx="1888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latin typeface="+mj-lt"/>
              </a:rPr>
              <a:t>30. NOVEMBER</a:t>
            </a:r>
          </a:p>
          <a:p>
            <a:r>
              <a:rPr lang="da-DK" sz="1200" dirty="0">
                <a:latin typeface="+mj-lt"/>
              </a:rPr>
              <a:t>ORIENTERINGSMØDE</a:t>
            </a:r>
          </a:p>
        </p:txBody>
      </p:sp>
      <p:sp>
        <p:nvSpPr>
          <p:cNvPr id="25" name="Tekstfelt 24">
            <a:extLst>
              <a:ext uri="{FF2B5EF4-FFF2-40B4-BE49-F238E27FC236}">
                <a16:creationId xmlns:a16="http://schemas.microsoft.com/office/drawing/2014/main" id="{0E258A5F-63C5-43CF-89DB-0C205CB7CDAB}"/>
              </a:ext>
            </a:extLst>
          </p:cNvPr>
          <p:cNvSpPr txBox="1"/>
          <p:nvPr/>
        </p:nvSpPr>
        <p:spPr>
          <a:xfrm rot="5400000">
            <a:off x="5052944" y="4281219"/>
            <a:ext cx="2494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latin typeface="+mj-lt"/>
              </a:rPr>
              <a:t>JANUAR - MARTS</a:t>
            </a:r>
          </a:p>
          <a:p>
            <a:r>
              <a:rPr lang="da-DK" sz="1200" dirty="0">
                <a:latin typeface="+mj-lt"/>
              </a:rPr>
              <a:t>WORKSHOPS OG ENDELIGT PROJEKTMATERIAL</a:t>
            </a:r>
          </a:p>
        </p:txBody>
      </p:sp>
      <p:sp>
        <p:nvSpPr>
          <p:cNvPr id="30" name="Tekstfelt 29">
            <a:extLst>
              <a:ext uri="{FF2B5EF4-FFF2-40B4-BE49-F238E27FC236}">
                <a16:creationId xmlns:a16="http://schemas.microsoft.com/office/drawing/2014/main" id="{4ABD98CD-E629-4A08-80FF-3CA2F29D11DE}"/>
              </a:ext>
            </a:extLst>
          </p:cNvPr>
          <p:cNvSpPr txBox="1"/>
          <p:nvPr/>
        </p:nvSpPr>
        <p:spPr>
          <a:xfrm rot="5400000">
            <a:off x="5925321" y="4188886"/>
            <a:ext cx="2494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latin typeface="+mj-lt"/>
              </a:rPr>
              <a:t>APRIL - MAJ</a:t>
            </a:r>
          </a:p>
          <a:p>
            <a:r>
              <a:rPr lang="da-DK" sz="1200" dirty="0">
                <a:latin typeface="+mj-lt"/>
              </a:rPr>
              <a:t>ORIENTERINGSMØDE, TEMAAVIS OG BESLUTTENDE AFDELINGSMØDE</a:t>
            </a:r>
          </a:p>
        </p:txBody>
      </p:sp>
    </p:spTree>
    <p:extLst>
      <p:ext uri="{BB962C8B-B14F-4D97-AF65-F5344CB8AC3E}">
        <p14:creationId xmlns:p14="http://schemas.microsoft.com/office/powerpoint/2010/main" val="41918337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F62288-46C5-4009-AB66-730195DAB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a-DK" dirty="0"/>
              <a:t>Proces for afstemningen</a:t>
            </a:r>
            <a:br>
              <a:rPr lang="da-DK" dirty="0"/>
            </a:br>
            <a:r>
              <a:rPr lang="da-DK" sz="2400" dirty="0"/>
              <a:t>….hvad med Corona?</a:t>
            </a:r>
            <a:br>
              <a:rPr lang="da-DK" dirty="0"/>
            </a:br>
            <a:endParaRPr lang="da-DK" sz="2000" dirty="0"/>
          </a:p>
        </p:txBody>
      </p:sp>
      <p:sp>
        <p:nvSpPr>
          <p:cNvPr id="4" name="Pladsholder til indhold 2">
            <a:extLst>
              <a:ext uri="{FF2B5EF4-FFF2-40B4-BE49-F238E27FC236}">
                <a16:creationId xmlns:a16="http://schemas.microsoft.com/office/drawing/2014/main" id="{F30D076A-7901-4E49-9CFA-913084E9B9A0}"/>
              </a:ext>
            </a:extLst>
          </p:cNvPr>
          <p:cNvSpPr txBox="1">
            <a:spLocks/>
          </p:cNvSpPr>
          <p:nvPr/>
        </p:nvSpPr>
        <p:spPr bwMode="auto">
          <a:xfrm>
            <a:off x="685800" y="2276872"/>
            <a:ext cx="7772400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Verdana"/>
                <a:ea typeface="ＭＳ Ｐゴシック" charset="-128"/>
                <a:cs typeface="Verdan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Verdana"/>
                <a:ea typeface="ＭＳ Ｐゴシック" charset="-128"/>
                <a:cs typeface="Verdan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Verdana"/>
                <a:ea typeface="ＭＳ Ｐゴシック" charset="-128"/>
                <a:cs typeface="Verdan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/>
                <a:ea typeface="ＭＳ Ｐゴシック" charset="-128"/>
                <a:cs typeface="Verdan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eaLnBrk="1" hangingPunct="1">
              <a:buFontTx/>
              <a:buNone/>
            </a:pPr>
            <a:r>
              <a:rPr lang="da-DK" sz="1800" kern="0" dirty="0"/>
              <a:t>Vi holder øje med myndighedernes retningslinjer</a:t>
            </a:r>
          </a:p>
          <a:p>
            <a:pPr eaLnBrk="1" hangingPunct="1"/>
            <a:r>
              <a:rPr lang="da-DK" sz="1800" kern="0" dirty="0"/>
              <a:t>Vi må fortsat holde møder med op til 500 deltagere – hvis de sidder ned og har 2m² pr. person.</a:t>
            </a:r>
          </a:p>
          <a:p>
            <a:pPr eaLnBrk="1" hangingPunct="1"/>
            <a:r>
              <a:rPr lang="da-DK" sz="1800" dirty="0"/>
              <a:t>Der anbefales brug af mundbind og håndsprit på møderne for alles sikkerheds skyld.</a:t>
            </a:r>
            <a:br>
              <a:rPr lang="da-DK" sz="1800" dirty="0"/>
            </a:br>
            <a:endParaRPr lang="da-DK" sz="1800" kern="0" dirty="0"/>
          </a:p>
          <a:p>
            <a:pPr eaLnBrk="1" hangingPunct="1"/>
            <a:endParaRPr lang="da-DK" sz="1800" kern="0" dirty="0"/>
          </a:p>
          <a:p>
            <a:pPr marL="0" indent="0" eaLnBrk="1" hangingPunct="1">
              <a:buNone/>
            </a:pPr>
            <a:r>
              <a:rPr lang="da-DK" sz="1800" kern="0" dirty="0"/>
              <a:t>Hvis retningslinjerne ændrer sig, bliver I orienteret herom.</a:t>
            </a:r>
          </a:p>
          <a:p>
            <a:pPr marL="0" indent="0" eaLnBrk="1" hangingPunct="1">
              <a:buFontTx/>
              <a:buNone/>
            </a:pPr>
            <a:endParaRPr lang="da-DK" sz="1800" kern="0" dirty="0"/>
          </a:p>
          <a:p>
            <a:pPr marL="0" indent="0" eaLnBrk="1" hangingPunct="1">
              <a:buFontTx/>
              <a:buNone/>
            </a:pPr>
            <a:endParaRPr lang="da-DK" sz="1800" kern="0" dirty="0"/>
          </a:p>
        </p:txBody>
      </p:sp>
    </p:spTree>
    <p:extLst>
      <p:ext uri="{BB962C8B-B14F-4D97-AF65-F5344CB8AC3E}">
        <p14:creationId xmlns:p14="http://schemas.microsoft.com/office/powerpoint/2010/main" val="4191569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F62288-46C5-4009-AB66-730195DAB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a-DK" dirty="0"/>
              <a:t>Status for helhedsplanen</a:t>
            </a:r>
            <a:br>
              <a:rPr lang="da-DK" dirty="0"/>
            </a:br>
            <a:r>
              <a:rPr lang="da-DK" sz="2000" dirty="0"/>
              <a:t>v. Finn Mørck Nielsen og Lars Poulsen, EKAS</a:t>
            </a:r>
          </a:p>
        </p:txBody>
      </p:sp>
    </p:spTree>
    <p:extLst>
      <p:ext uri="{BB962C8B-B14F-4D97-AF65-F5344CB8AC3E}">
        <p14:creationId xmlns:p14="http://schemas.microsoft.com/office/powerpoint/2010/main" val="168461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2CDE68-5D0D-4B1C-8B16-C39AB7106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kern="12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Hvilken rolle har EKAS og M&amp;N?</a:t>
            </a:r>
            <a:br>
              <a:rPr lang="da-DK" dirty="0"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endParaRPr lang="da-DK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D1CD1D-82CD-4E88-B614-CDFB158A3C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600" y="1916832"/>
            <a:ext cx="7772400" cy="4114800"/>
          </a:xfrm>
        </p:spPr>
        <p:txBody>
          <a:bodyPr/>
          <a:lstStyle/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da-DK" sz="2000" kern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Vi er hyret af boligselskabet og afdelingen v/ DAB og varetager afdelingens interesser.</a:t>
            </a:r>
            <a:endParaRPr lang="da-DK" sz="20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da-DK" sz="2000" kern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Vi udfører totalrådgivning fra start til slut af projektet.</a:t>
            </a: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da-DK" sz="2000" kern="12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Vi har Mangor &amp; Nagel Arkitekter med som underrådgivere.</a:t>
            </a:r>
            <a:endParaRPr lang="da-DK" sz="20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da-DK" sz="2000" kern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Rådgivningen omfatter: registrering, projektering, udbudsmateriale, indhentning af tilbud, byggeledelse, opfølgning på tidsplan og økonomi samt mangelgennemgang og afleveringsforretning.</a:t>
            </a:r>
            <a:endParaRPr lang="da-DK" sz="20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da-DK" sz="2000" kern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Vi fører tilsyn med entreprenørens arbejde og sikrer kvaliteten.</a:t>
            </a:r>
            <a:endParaRPr lang="da-DK" sz="20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da-DK" sz="2000" kern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EKAS har ikke egne håndværkere ansat.</a:t>
            </a:r>
            <a:endParaRPr lang="da-DK" sz="20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295607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5CDF6F0-E232-42CF-A623-0DB0347D13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6" y="1371600"/>
            <a:ext cx="7772400" cy="3425552"/>
          </a:xfrm>
        </p:spPr>
        <p:txBody>
          <a:bodyPr/>
          <a:lstStyle/>
          <a:p>
            <a:pPr marL="0" indent="0" algn="ctr">
              <a:buNone/>
            </a:pPr>
            <a:r>
              <a:rPr lang="da-DK" sz="4000" dirty="0"/>
              <a:t>Lidt historik er nødvendig</a:t>
            </a:r>
          </a:p>
          <a:p>
            <a:pPr marL="0" indent="0" algn="ctr">
              <a:buNone/>
            </a:pPr>
            <a:endParaRPr lang="da-DK" sz="4000" dirty="0"/>
          </a:p>
          <a:p>
            <a:pPr marL="0" indent="0" algn="ctr">
              <a:buNone/>
            </a:pPr>
            <a:r>
              <a:rPr lang="da-DK" sz="4000" dirty="0"/>
              <a:t>Hvordan er vi nået frem til det indhold af helhedsplanen vi vil orientere om i dag?</a:t>
            </a:r>
          </a:p>
          <a:p>
            <a:pPr marL="0" indent="0">
              <a:buNone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594253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2083771-F60E-4366-A644-4183D155E4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6" y="908720"/>
            <a:ext cx="7772400" cy="4114800"/>
          </a:xfrm>
        </p:spPr>
        <p:txBody>
          <a:bodyPr/>
          <a:lstStyle/>
          <a:p>
            <a:pPr marL="0" indent="0">
              <a:buNone/>
            </a:pPr>
            <a:r>
              <a:rPr lang="da-DK" sz="2400" dirty="0"/>
              <a:t>EKAS kommer ind i sagen i sommeren 2017 efter at Landsbyggefonden (LBF) har været på besigtigelse d. 3. maj 2017.</a:t>
            </a:r>
          </a:p>
          <a:p>
            <a:pPr marL="0" indent="0">
              <a:buNone/>
            </a:pPr>
            <a:endParaRPr lang="da-DK" sz="2400" dirty="0"/>
          </a:p>
          <a:p>
            <a:pPr marL="0" indent="0">
              <a:buNone/>
            </a:pPr>
            <a:r>
              <a:rPr lang="da-DK" sz="2400" dirty="0"/>
              <a:t>I forbindelse med besigtigelsen stillede LBF forskellige krav til helhedsplanen og hvilke forhold og arbejder de vil give støtte til.</a:t>
            </a:r>
          </a:p>
          <a:p>
            <a:pPr marL="0" indent="0">
              <a:buNone/>
            </a:pPr>
            <a:endParaRPr lang="da-DK" sz="2400" dirty="0"/>
          </a:p>
          <a:p>
            <a:pPr marL="0" indent="0">
              <a:buNone/>
            </a:pPr>
            <a:r>
              <a:rPr lang="da-DK" sz="2400" dirty="0"/>
              <a:t>På baggrund af bl.a. økonomien og </a:t>
            </a:r>
            <a:r>
              <a:rPr lang="da-DK" sz="2400" dirty="0" err="1"/>
              <a:t>LBF´s</a:t>
            </a:r>
            <a:r>
              <a:rPr lang="da-DK" sz="2400" dirty="0"/>
              <a:t> begrænsede støttetilsagn beslutter afdelingen i sommeren 2017, at helhedsplanen skal indeholde færre tiltag.</a:t>
            </a:r>
          </a:p>
          <a:p>
            <a:pPr marL="0" indent="0">
              <a:buNone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227413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A09CEE-B78E-449C-A29F-A96515115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865" y="476672"/>
            <a:ext cx="8520269" cy="1235224"/>
          </a:xfrm>
        </p:spPr>
        <p:txBody>
          <a:bodyPr/>
          <a:lstStyle/>
          <a:p>
            <a:pPr algn="l"/>
            <a:r>
              <a:rPr lang="da-DK" sz="3600" dirty="0">
                <a:latin typeface="+mj-lt"/>
                <a:cs typeface="Calibri" panose="020F0502020204030204" pitchFamily="34" charset="0"/>
              </a:rPr>
              <a:t>I grove træk ønskede man følgende forhold undersøgt og omfattet af en reduceret helhedsplan: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9C18050-AE61-459A-80D8-9CB59661CF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124" y="2253343"/>
            <a:ext cx="8123009" cy="3695937"/>
          </a:xfrm>
        </p:spPr>
        <p:txBody>
          <a:bodyPr/>
          <a:lstStyle/>
          <a:p>
            <a:pPr marL="342900" lvl="0" indent="-342900">
              <a:lnSpc>
                <a:spcPct val="90000"/>
              </a:lnSpc>
              <a:buFont typeface="Symbol" panose="05050102010706020507" pitchFamily="18" charset="2"/>
              <a:buChar char=""/>
            </a:pPr>
            <a:r>
              <a:rPr lang="da-DK" sz="2000" kern="1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En løsning på fugtproblemerne omkring </a:t>
            </a:r>
            <a:r>
              <a:rPr lang="da-DK" sz="2000" b="1" kern="1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krybekældrene</a:t>
            </a:r>
            <a:r>
              <a:rPr lang="da-DK" sz="2000" kern="1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herunder </a:t>
            </a:r>
            <a:endParaRPr lang="da-DK" sz="2000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indent="-342900">
              <a:lnSpc>
                <a:spcPct val="90000"/>
              </a:lnSpc>
              <a:buFont typeface="Calibri" panose="020F0502020204030204" pitchFamily="34" charset="0"/>
              <a:buChar char="-"/>
            </a:pPr>
            <a:r>
              <a:rPr lang="da-DK" sz="2000" kern="1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opstigende grundfugt</a:t>
            </a:r>
            <a:endParaRPr lang="da-DK" sz="2000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indent="-342900">
              <a:lnSpc>
                <a:spcPct val="90000"/>
              </a:lnSpc>
              <a:buFont typeface="Calibri" panose="020F0502020204030204" pitchFamily="34" charset="0"/>
              <a:buChar char="-"/>
            </a:pPr>
            <a:r>
              <a:rPr lang="da-DK" sz="2000" kern="1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mulighed for etablering af omfangsdræn</a:t>
            </a:r>
            <a:endParaRPr lang="da-DK" sz="2000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indent="-342900">
              <a:lnSpc>
                <a:spcPct val="90000"/>
              </a:lnSpc>
              <a:buFont typeface="Calibri" panose="020F0502020204030204" pitchFamily="34" charset="0"/>
              <a:buChar char="-"/>
            </a:pPr>
            <a:r>
              <a:rPr lang="da-DK" sz="2000" kern="1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efterisolering af sokler</a:t>
            </a:r>
            <a:endParaRPr lang="da-DK" sz="2000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indent="-342900">
              <a:lnSpc>
                <a:spcPct val="90000"/>
              </a:lnSpc>
              <a:buFont typeface="Calibri" panose="020F0502020204030204" pitchFamily="34" charset="0"/>
              <a:buChar char="-"/>
            </a:pPr>
            <a:r>
              <a:rPr lang="da-DK" sz="2000" kern="1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eliminering af skimmelvækst </a:t>
            </a:r>
            <a:endParaRPr lang="da-DK" sz="2000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90000"/>
              </a:lnSpc>
              <a:buFont typeface="Symbol" panose="05050102010706020507" pitchFamily="18" charset="2"/>
              <a:buChar char=""/>
            </a:pPr>
            <a:r>
              <a:rPr lang="da-DK" sz="2000" kern="1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Løsning på skimmelproblemerne i flere af boligerne, herunder fjernelse af indvendig efterisolering.</a:t>
            </a:r>
            <a:endParaRPr lang="da-DK" sz="2000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90000"/>
              </a:lnSpc>
              <a:buFont typeface="Symbol" panose="05050102010706020507" pitchFamily="18" charset="2"/>
              <a:buChar char=""/>
            </a:pPr>
            <a:r>
              <a:rPr lang="da-DK" sz="2000" kern="1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Etablering af et effektivt ventilationsanlæg.</a:t>
            </a:r>
            <a:endParaRPr lang="da-DK" sz="2000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90000"/>
              </a:lnSpc>
              <a:buFont typeface="Symbol" panose="05050102010706020507" pitchFamily="18" charset="2"/>
              <a:buChar char=""/>
            </a:pPr>
            <a:r>
              <a:rPr lang="da-DK" sz="2000" kern="1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Efterisolering af de lette vægge omkring depotrummene – de tidligere ”koksrum”.</a:t>
            </a:r>
            <a:endParaRPr lang="da-DK" sz="2000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90000"/>
              </a:lnSpc>
              <a:buFont typeface="Symbol" panose="05050102010706020507" pitchFamily="18" charset="2"/>
              <a:buChar char=""/>
            </a:pPr>
            <a:r>
              <a:rPr lang="da-DK" sz="2000" kern="1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Etablering af nye tage</a:t>
            </a:r>
            <a:endParaRPr lang="da-DK" sz="2000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a-DK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512811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596CE8-1E67-40A7-A327-FC26BBEEC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620688"/>
            <a:ext cx="8458200" cy="864096"/>
          </a:xfrm>
        </p:spPr>
        <p:txBody>
          <a:bodyPr/>
          <a:lstStyle/>
          <a:p>
            <a:r>
              <a:rPr lang="da-DK" sz="3600" kern="1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De største problemer for Søgården er overordnet set i store træk:</a:t>
            </a:r>
            <a:endParaRPr lang="da-DK" sz="3600" dirty="0">
              <a:latin typeface="+mj-lt"/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32B5E5E-5C62-41C6-9C2F-89DD680C7C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88840"/>
            <a:ext cx="7772400" cy="3031976"/>
          </a:xfrm>
        </p:spPr>
        <p:txBody>
          <a:bodyPr/>
          <a:lstStyle/>
          <a:p>
            <a:pPr marL="342900" lvl="0">
              <a:lnSpc>
                <a:spcPct val="90000"/>
              </a:lnSpc>
              <a:buFont typeface="Symbol" panose="05050102010706020507" pitchFamily="18" charset="2"/>
              <a:buChar char=""/>
            </a:pPr>
            <a:r>
              <a:rPr lang="da-DK" sz="2400" kern="1200" dirty="0" err="1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Fugtoptrængning</a:t>
            </a:r>
            <a:r>
              <a:rPr lang="da-DK" sz="2400" kern="12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 fra krybekældre</a:t>
            </a:r>
          </a:p>
          <a:p>
            <a:pPr marL="342900" lvl="0">
              <a:lnSpc>
                <a:spcPct val="90000"/>
              </a:lnSpc>
              <a:buFont typeface="Symbol" panose="05050102010706020507" pitchFamily="18" charset="2"/>
              <a:buChar char=""/>
            </a:pPr>
            <a:r>
              <a:rPr lang="da-DK" sz="2400" kern="12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Fugtige facadevægge</a:t>
            </a:r>
          </a:p>
          <a:p>
            <a:pPr marL="342900" lvl="0">
              <a:lnSpc>
                <a:spcPct val="90000"/>
              </a:lnSpc>
              <a:buFont typeface="Symbol" panose="05050102010706020507" pitchFamily="18" charset="2"/>
              <a:buChar char=""/>
            </a:pPr>
            <a:r>
              <a:rPr lang="da-DK" sz="2400" kern="12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Dårligt isolerede vægge</a:t>
            </a:r>
          </a:p>
          <a:p>
            <a:pPr marL="342900" lvl="0">
              <a:lnSpc>
                <a:spcPct val="90000"/>
              </a:lnSpc>
              <a:buFont typeface="Symbol" panose="05050102010706020507" pitchFamily="18" charset="2"/>
              <a:buChar char=""/>
            </a:pPr>
            <a:r>
              <a:rPr lang="da-DK" sz="2400" kern="12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Dårlige tage</a:t>
            </a:r>
          </a:p>
          <a:p>
            <a:pPr marL="342900" lvl="0">
              <a:lnSpc>
                <a:spcPct val="90000"/>
              </a:lnSpc>
              <a:buFont typeface="Symbol" panose="05050102010706020507" pitchFamily="18" charset="2"/>
              <a:buChar char=""/>
            </a:pPr>
            <a:r>
              <a:rPr lang="da-DK" sz="2400" kern="12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Skimmelsvamp – dårligt indeklima</a:t>
            </a:r>
          </a:p>
          <a:p>
            <a:pPr marL="0" indent="0">
              <a:buNone/>
            </a:pPr>
            <a:endParaRPr lang="da-DK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287979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596CE8-1E67-40A7-A327-FC26BBEEC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196752"/>
            <a:ext cx="8568952" cy="2880320"/>
          </a:xfrm>
        </p:spPr>
        <p:txBody>
          <a:bodyPr/>
          <a:lstStyle/>
          <a:p>
            <a:pPr algn="l"/>
            <a:r>
              <a:rPr lang="da-DK" sz="3600" kern="1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Det skulle vise sig, at det var </a:t>
            </a:r>
            <a:r>
              <a:rPr lang="da-DK" sz="3600" b="1" kern="1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krybekældrene</a:t>
            </a:r>
            <a:r>
              <a:rPr lang="da-DK" sz="3600" kern="1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, der var omdrejningspunktet for indeklima- problemerne</a:t>
            </a:r>
            <a:endParaRPr lang="da-DK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161331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707B9A-576E-41E7-B1D8-6CCB84004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678" y="260648"/>
            <a:ext cx="7772400" cy="1143000"/>
          </a:xfrm>
        </p:spPr>
        <p:txBody>
          <a:bodyPr/>
          <a:lstStyle/>
          <a:p>
            <a:r>
              <a:rPr lang="da-DK" dirty="0"/>
              <a:t>Dagsorden</a:t>
            </a:r>
            <a:br>
              <a:rPr lang="da-DK" dirty="0"/>
            </a:br>
            <a:endParaRPr lang="da-DK" sz="2000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D8551AD-3C57-48EE-B43B-AC597260CB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678" y="1114400"/>
            <a:ext cx="7772400" cy="4114800"/>
          </a:xfrm>
        </p:spPr>
        <p:txBody>
          <a:bodyPr/>
          <a:lstStyle/>
          <a:p>
            <a:r>
              <a:rPr lang="da-DK" sz="2000" dirty="0"/>
              <a:t>Velkommen </a:t>
            </a:r>
          </a:p>
          <a:p>
            <a:r>
              <a:rPr lang="da-DK" sz="2000" dirty="0"/>
              <a:t>Proces for helhedsplanen</a:t>
            </a:r>
          </a:p>
          <a:p>
            <a:pPr lvl="1"/>
            <a:r>
              <a:rPr lang="da-DK" sz="1600" dirty="0"/>
              <a:t>Beboerinddragelse </a:t>
            </a:r>
          </a:p>
          <a:p>
            <a:pPr lvl="1"/>
            <a:r>
              <a:rPr lang="da-DK" sz="1600" dirty="0"/>
              <a:t>Landsbyggefonden støtter</a:t>
            </a:r>
          </a:p>
          <a:p>
            <a:pPr lvl="1"/>
            <a:r>
              <a:rPr lang="da-DK" sz="1600" dirty="0"/>
              <a:t>Proces for afstemning</a:t>
            </a:r>
          </a:p>
          <a:p>
            <a:r>
              <a:rPr lang="da-DK" sz="2000" dirty="0"/>
              <a:t>Status for helhedsplanen</a:t>
            </a:r>
          </a:p>
          <a:p>
            <a:pPr lvl="1"/>
            <a:r>
              <a:rPr lang="da-DK" sz="1600" dirty="0"/>
              <a:t>Renoveringsbehov i Søgården</a:t>
            </a:r>
          </a:p>
          <a:p>
            <a:pPr lvl="1"/>
            <a:r>
              <a:rPr lang="da-DK" sz="1600" dirty="0"/>
              <a:t>Hvordan er vi nået hertil</a:t>
            </a:r>
          </a:p>
          <a:p>
            <a:pPr lvl="1"/>
            <a:r>
              <a:rPr lang="da-DK" sz="1600" dirty="0"/>
              <a:t>Status for arbejdet med helhedsplanen</a:t>
            </a:r>
          </a:p>
          <a:p>
            <a:pPr lvl="1"/>
            <a:r>
              <a:rPr lang="da-DK" sz="1600" dirty="0"/>
              <a:t>Eksempler på planindretninger</a:t>
            </a:r>
          </a:p>
          <a:p>
            <a:r>
              <a:rPr lang="da-DK" sz="2000" dirty="0"/>
              <a:t>Genhusning</a:t>
            </a:r>
          </a:p>
          <a:p>
            <a:r>
              <a:rPr lang="da-DK" sz="2000" dirty="0"/>
              <a:t>Helhedsplanens økonomi</a:t>
            </a:r>
            <a:endParaRPr lang="da-DK" sz="1600" dirty="0"/>
          </a:p>
          <a:p>
            <a:r>
              <a:rPr lang="da-DK" sz="2000" dirty="0"/>
              <a:t>Proces for byggesagen</a:t>
            </a:r>
          </a:p>
          <a:p>
            <a:r>
              <a:rPr lang="da-DK" sz="2000" dirty="0"/>
              <a:t>Spørgsmål fra salen</a:t>
            </a:r>
          </a:p>
          <a:p>
            <a:r>
              <a:rPr lang="da-DK" sz="2000" dirty="0"/>
              <a:t>Information om det videre forløb</a:t>
            </a:r>
            <a:br>
              <a:rPr lang="da-DK" sz="2000" dirty="0"/>
            </a:br>
            <a:endParaRPr lang="da-DK" sz="2000" dirty="0"/>
          </a:p>
        </p:txBody>
      </p:sp>
    </p:spTree>
    <p:extLst>
      <p:ext uri="{BB962C8B-B14F-4D97-AF65-F5344CB8AC3E}">
        <p14:creationId xmlns:p14="http://schemas.microsoft.com/office/powerpoint/2010/main" val="29917670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736AEB32-0562-4615-8FE2-39CED247C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6632"/>
            <a:ext cx="3483644" cy="5599987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F42D1593-4E19-4C04-B7A6-3D28640DE0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960" y="1340768"/>
            <a:ext cx="413385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7038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596CE8-1E67-40A7-A327-FC26BBEEC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09092"/>
            <a:ext cx="9144000" cy="1080120"/>
          </a:xfrm>
        </p:spPr>
        <p:txBody>
          <a:bodyPr/>
          <a:lstStyle/>
          <a:p>
            <a:r>
              <a:rPr lang="da-DK" sz="2800" kern="1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Det skulle vise sig, at det var </a:t>
            </a:r>
            <a:r>
              <a:rPr lang="da-DK" sz="2800" b="1" kern="1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krybekældrene</a:t>
            </a:r>
            <a:r>
              <a:rPr lang="da-DK" sz="2800" kern="1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, der var omdrejningspunktet for indeklimaproblemerne, og der blev derfor udført forskellige undersøgelser:</a:t>
            </a:r>
            <a:br>
              <a:rPr lang="da-DK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da-DK" dirty="0">
              <a:latin typeface="+mj-lt"/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32B5E5E-5C62-41C6-9C2F-89DD680C7C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413248"/>
            <a:ext cx="7772400" cy="3031976"/>
          </a:xfrm>
        </p:spPr>
        <p:txBody>
          <a:bodyPr/>
          <a:lstStyle/>
          <a:p>
            <a:pPr marL="342900" lvl="0">
              <a:lnSpc>
                <a:spcPct val="90000"/>
              </a:lnSpc>
              <a:buFont typeface="Symbol" panose="05050102010706020507" pitchFamily="18" charset="2"/>
              <a:buChar char=""/>
            </a:pPr>
            <a:r>
              <a:rPr lang="da-DK" sz="2000" kern="12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Undersøgelse af jordbundsforhold i og omkring krybekældrene</a:t>
            </a:r>
          </a:p>
          <a:p>
            <a:pPr marL="342900" lvl="0">
              <a:lnSpc>
                <a:spcPct val="90000"/>
              </a:lnSpc>
              <a:buFont typeface="Symbol" panose="05050102010706020507" pitchFamily="18" charset="2"/>
              <a:buChar char=""/>
            </a:pPr>
            <a:r>
              <a:rPr lang="da-DK" sz="2000" kern="12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Mulighed for etablering af omfangsdræn</a:t>
            </a:r>
          </a:p>
          <a:p>
            <a:pPr marL="342900" lvl="0">
              <a:lnSpc>
                <a:spcPct val="90000"/>
              </a:lnSpc>
              <a:buFont typeface="Symbol" panose="05050102010706020507" pitchFamily="18" charset="2"/>
              <a:buChar char=""/>
            </a:pPr>
            <a:r>
              <a:rPr lang="da-DK" sz="2000" kern="12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Virkningen af en efterisolering af soklerne</a:t>
            </a:r>
          </a:p>
          <a:p>
            <a:pPr marL="342900" lvl="0">
              <a:lnSpc>
                <a:spcPct val="90000"/>
              </a:lnSpc>
              <a:buFont typeface="Symbol" panose="05050102010706020507" pitchFamily="18" charset="2"/>
              <a:buChar char=""/>
            </a:pPr>
            <a:r>
              <a:rPr lang="da-DK" sz="2000" kern="12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Betydningen af den tidligere foretagne efterisolering af krybekældrene</a:t>
            </a:r>
          </a:p>
          <a:p>
            <a:pPr marL="342900" lvl="0">
              <a:lnSpc>
                <a:spcPct val="90000"/>
              </a:lnSpc>
              <a:buFont typeface="Symbol" panose="05050102010706020507" pitchFamily="18" charset="2"/>
              <a:buChar char=""/>
            </a:pPr>
            <a:r>
              <a:rPr lang="da-DK" sz="2000" kern="12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Radonproblematik – hvordan sikres det at radonniveauet nedsættes?</a:t>
            </a:r>
          </a:p>
          <a:p>
            <a:pPr marL="342900" lvl="0">
              <a:lnSpc>
                <a:spcPct val="90000"/>
              </a:lnSpc>
              <a:buFont typeface="Symbol" panose="05050102010706020507" pitchFamily="18" charset="2"/>
              <a:buChar char=""/>
            </a:pPr>
            <a:r>
              <a:rPr lang="da-DK" sz="2000" kern="12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Tilstand af fugtstandsende membran mellem sokkel og murvær</a:t>
            </a:r>
            <a:r>
              <a:rPr lang="da-DK" sz="2400" kern="12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k</a:t>
            </a:r>
          </a:p>
          <a:p>
            <a:pPr marL="0" indent="0">
              <a:buNone/>
            </a:pPr>
            <a:endParaRPr lang="da-DK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226913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FE6E22-0A50-4568-A705-8D3436B51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988840"/>
            <a:ext cx="7772400" cy="1143000"/>
          </a:xfrm>
        </p:spPr>
        <p:txBody>
          <a:bodyPr/>
          <a:lstStyle/>
          <a:p>
            <a:r>
              <a:rPr lang="da-DK" sz="4800" dirty="0">
                <a:latin typeface="+mj-lt"/>
                <a:cs typeface="Calibri" panose="020F0502020204030204" pitchFamily="34" charset="0"/>
              </a:rPr>
              <a:t>Undersøgelse af jordbundsforhold i og omkring krybekældrene</a:t>
            </a:r>
          </a:p>
        </p:txBody>
      </p:sp>
    </p:spTree>
    <p:extLst>
      <p:ext uri="{BB962C8B-B14F-4D97-AF65-F5344CB8AC3E}">
        <p14:creationId xmlns:p14="http://schemas.microsoft.com/office/powerpoint/2010/main" val="30221042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bygning, snavset, gammel, træ&#10;&#10;Automatisk genereret beskrivelse">
            <a:extLst>
              <a:ext uri="{FF2B5EF4-FFF2-40B4-BE49-F238E27FC236}">
                <a16:creationId xmlns:a16="http://schemas.microsoft.com/office/drawing/2014/main" id="{EC2F0981-1455-4062-8D59-89407F4C62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260648"/>
            <a:ext cx="7956376" cy="596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6612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bygning, udendørs, sidder, gammel&#10;&#10;Automatisk genereret beskrivelse">
            <a:extLst>
              <a:ext uri="{FF2B5EF4-FFF2-40B4-BE49-F238E27FC236}">
                <a16:creationId xmlns:a16="http://schemas.microsoft.com/office/drawing/2014/main" id="{D3E2F59E-2F3E-4496-BAA6-A66EE8928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808" y="188640"/>
            <a:ext cx="8028384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2800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FE6E22-0A50-4568-A705-8D3436B51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a-DK" sz="3600" dirty="0">
                <a:latin typeface="+mj-lt"/>
                <a:cs typeface="Calibri" panose="020F0502020204030204" pitchFamily="34" charset="0"/>
              </a:rPr>
              <a:t>Undersøgelse af jordbundsforhold i og omkring krybekældrene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5475DE8-1420-40C8-8276-FD335F50BE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6086" y="2394384"/>
            <a:ext cx="8062664" cy="2807568"/>
          </a:xfrm>
        </p:spPr>
        <p:txBody>
          <a:bodyPr/>
          <a:lstStyle/>
          <a:p>
            <a:pPr>
              <a:lnSpc>
                <a:spcPct val="90000"/>
              </a:lnSpc>
              <a:buFont typeface="Symbol" panose="05050102010706020507" pitchFamily="18" charset="2"/>
              <a:buChar char=""/>
            </a:pPr>
            <a:r>
              <a:rPr lang="da-DK" sz="2000" kern="12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Jordbundsundersøgelser blev udført af Geoteknisk Institut (GEO).</a:t>
            </a:r>
          </a:p>
          <a:p>
            <a:pPr>
              <a:lnSpc>
                <a:spcPct val="90000"/>
              </a:lnSpc>
              <a:buFont typeface="Symbol" panose="05050102010706020507" pitchFamily="18" charset="2"/>
              <a:buChar char=""/>
            </a:pPr>
            <a:r>
              <a:rPr lang="da-DK" sz="2000" kern="12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Jorden under muldlaget udgøres overvejende af fed lerjord med ringe permeabilitet dvs. ringe drænende effekt.</a:t>
            </a:r>
          </a:p>
          <a:p>
            <a:pPr>
              <a:lnSpc>
                <a:spcPct val="90000"/>
              </a:lnSpc>
              <a:buFont typeface="Symbol" panose="05050102010706020507" pitchFamily="18" charset="2"/>
              <a:buChar char=""/>
            </a:pPr>
            <a:r>
              <a:rPr lang="da-DK" sz="2000" kern="12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Samtidig er der et relativt højtliggende vandspejl i jorden.</a:t>
            </a:r>
          </a:p>
          <a:p>
            <a:pPr>
              <a:lnSpc>
                <a:spcPct val="90000"/>
              </a:lnSpc>
              <a:buFont typeface="Symbol" panose="05050102010706020507" pitchFamily="18" charset="2"/>
              <a:buChar char=""/>
            </a:pPr>
            <a:r>
              <a:rPr lang="da-DK" sz="2000" kern="12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Der er eksisterende faskiner på de enkelte grunde, men de er ikke så effektive til at nedsive vandet.</a:t>
            </a:r>
          </a:p>
          <a:p>
            <a:pPr>
              <a:lnSpc>
                <a:spcPct val="90000"/>
              </a:lnSpc>
              <a:buFont typeface="Symbol" panose="05050102010706020507" pitchFamily="18" charset="2"/>
              <a:buChar char=""/>
            </a:pPr>
            <a:endParaRPr lang="da-DK" sz="2000" kern="1200" dirty="0">
              <a:solidFill>
                <a:srgbClr val="000000"/>
              </a:solidFill>
              <a:latin typeface="+mj-lt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da-DK" sz="2000" kern="12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 </a:t>
            </a:r>
          </a:p>
          <a:p>
            <a:pPr marL="0" indent="0">
              <a:buNone/>
            </a:pPr>
            <a:endParaRPr lang="da-DK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678248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FE6E22-0A50-4568-A705-8D3436B51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a-DK" sz="3600" dirty="0">
                <a:latin typeface="+mj-lt"/>
                <a:cs typeface="Calibri" panose="020F0502020204030204" pitchFamily="34" charset="0"/>
              </a:rPr>
              <a:t>Undersøgelse af jordbundsforhold i og omkring krybekældrene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5475DE8-1420-40C8-8276-FD335F50BE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33600"/>
            <a:ext cx="8062664" cy="4114800"/>
          </a:xfrm>
        </p:spPr>
        <p:txBody>
          <a:bodyPr/>
          <a:lstStyle/>
          <a:p>
            <a:pPr>
              <a:lnSpc>
                <a:spcPct val="90000"/>
              </a:lnSpc>
              <a:buFont typeface="Symbol" panose="05050102010706020507" pitchFamily="18" charset="2"/>
              <a:buChar char=""/>
            </a:pPr>
            <a:r>
              <a:rPr lang="da-DK" sz="2000" kern="12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Jordbundsundersøgelser blev udført af Geoteknisk Institut (GEO).</a:t>
            </a:r>
          </a:p>
          <a:p>
            <a:pPr>
              <a:lnSpc>
                <a:spcPct val="90000"/>
              </a:lnSpc>
              <a:buFont typeface="Symbol" panose="05050102010706020507" pitchFamily="18" charset="2"/>
              <a:buChar char=""/>
            </a:pPr>
            <a:r>
              <a:rPr lang="da-DK" sz="2000" kern="12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Jorden under muldlaget udgøres overvejende af fed lerjord med ringe permeabilitet dvs. ringe drænende effekt.</a:t>
            </a:r>
          </a:p>
          <a:p>
            <a:pPr>
              <a:lnSpc>
                <a:spcPct val="90000"/>
              </a:lnSpc>
              <a:buFont typeface="Symbol" panose="05050102010706020507" pitchFamily="18" charset="2"/>
              <a:buChar char=""/>
            </a:pPr>
            <a:r>
              <a:rPr lang="da-DK" sz="2000" kern="12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Samtidig er der et relativt højtliggende vandspejl i jorden.</a:t>
            </a:r>
          </a:p>
          <a:p>
            <a:pPr>
              <a:lnSpc>
                <a:spcPct val="90000"/>
              </a:lnSpc>
              <a:buFont typeface="Symbol" panose="05050102010706020507" pitchFamily="18" charset="2"/>
              <a:buChar char=""/>
            </a:pPr>
            <a:r>
              <a:rPr lang="da-DK" sz="2000" kern="12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Der er eksisterende faskiner på de enkelte grunde, men de er ikke så effektive til at nedsive vandet.</a:t>
            </a:r>
          </a:p>
          <a:p>
            <a:pPr>
              <a:lnSpc>
                <a:spcPct val="90000"/>
              </a:lnSpc>
              <a:buFont typeface="Symbol" panose="05050102010706020507" pitchFamily="18" charset="2"/>
              <a:buChar char=""/>
            </a:pPr>
            <a:endParaRPr lang="da-DK" sz="2000" kern="1200" dirty="0">
              <a:solidFill>
                <a:srgbClr val="000000"/>
              </a:solidFill>
              <a:latin typeface="+mj-lt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da-DK" sz="2400" b="1" kern="12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Disse ting i forening gør, at GEO konkluderer, at man ikke kan anbefale, at vandet fra eksempelvis nye omfangsdræn omkring husene ledes til faskinerne på grunden.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da-DK" sz="2000" kern="12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 </a:t>
            </a:r>
          </a:p>
          <a:p>
            <a:pPr marL="0" indent="0">
              <a:buNone/>
            </a:pPr>
            <a:endParaRPr lang="da-DK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475394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596CE8-1E67-40A7-A327-FC26BBEEC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469032"/>
            <a:ext cx="7772400" cy="1080120"/>
          </a:xfrm>
        </p:spPr>
        <p:txBody>
          <a:bodyPr/>
          <a:lstStyle/>
          <a:p>
            <a:pPr algn="l"/>
            <a:r>
              <a:rPr lang="da-DK" sz="3600" kern="1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Udførte undersøgelser:</a:t>
            </a:r>
            <a:endParaRPr lang="da-DK" sz="3600" dirty="0">
              <a:latin typeface="+mj-lt"/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32B5E5E-5C62-41C6-9C2F-89DD680C7C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700808"/>
            <a:ext cx="7772400" cy="3031976"/>
          </a:xfrm>
        </p:spPr>
        <p:txBody>
          <a:bodyPr/>
          <a:lstStyle/>
          <a:p>
            <a:pPr marL="342900" lvl="0">
              <a:lnSpc>
                <a:spcPct val="90000"/>
              </a:lnSpc>
              <a:buFont typeface="Symbol" panose="05050102010706020507" pitchFamily="18" charset="2"/>
              <a:buChar char=""/>
            </a:pPr>
            <a:r>
              <a:rPr lang="da-DK" sz="2000" kern="1200" dirty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anose="02020603050405020304" pitchFamily="18" charset="0"/>
              </a:rPr>
              <a:t>Undersøgelse af jordbundsforhold i og omkring krybekældrene</a:t>
            </a:r>
          </a:p>
          <a:p>
            <a:pPr marL="342900" lvl="0">
              <a:lnSpc>
                <a:spcPct val="90000"/>
              </a:lnSpc>
              <a:buFont typeface="Symbol" panose="05050102010706020507" pitchFamily="18" charset="2"/>
              <a:buChar char=""/>
            </a:pPr>
            <a:r>
              <a:rPr lang="da-DK" sz="2000" b="1" kern="12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Mulighed for etablering af omfangsdræn</a:t>
            </a:r>
          </a:p>
          <a:p>
            <a:pPr marL="342900" lvl="0">
              <a:lnSpc>
                <a:spcPct val="90000"/>
              </a:lnSpc>
              <a:buFont typeface="Symbol" panose="05050102010706020507" pitchFamily="18" charset="2"/>
              <a:buChar char=""/>
            </a:pPr>
            <a:r>
              <a:rPr lang="da-DK" sz="2000" kern="12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Virkningen af en efterisolering af soklerne</a:t>
            </a:r>
          </a:p>
          <a:p>
            <a:pPr marL="342900" lvl="0">
              <a:lnSpc>
                <a:spcPct val="90000"/>
              </a:lnSpc>
              <a:buFont typeface="Symbol" panose="05050102010706020507" pitchFamily="18" charset="2"/>
              <a:buChar char=""/>
            </a:pPr>
            <a:r>
              <a:rPr lang="da-DK" sz="2000" kern="12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Betydningen af den tidligere foretagne efterisolering af krybekældrene</a:t>
            </a:r>
          </a:p>
          <a:p>
            <a:pPr marL="342900" lvl="0">
              <a:lnSpc>
                <a:spcPct val="90000"/>
              </a:lnSpc>
              <a:buFont typeface="Symbol" panose="05050102010706020507" pitchFamily="18" charset="2"/>
              <a:buChar char=""/>
            </a:pPr>
            <a:r>
              <a:rPr lang="da-DK" sz="2000" kern="12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Radonproblematik – hvordan sikres det at radonniveauet nedsættes?</a:t>
            </a:r>
          </a:p>
          <a:p>
            <a:pPr marL="342900" lvl="0">
              <a:lnSpc>
                <a:spcPct val="90000"/>
              </a:lnSpc>
              <a:buFont typeface="Symbol" panose="05050102010706020507" pitchFamily="18" charset="2"/>
              <a:buChar char=""/>
            </a:pPr>
            <a:r>
              <a:rPr lang="da-DK" sz="2000" kern="12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Tilstand af fugtstandsende membran mellem sokkel og murvær</a:t>
            </a:r>
            <a:r>
              <a:rPr lang="da-DK" sz="2400" kern="12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k</a:t>
            </a:r>
          </a:p>
          <a:p>
            <a:pPr marL="0" indent="0">
              <a:buNone/>
            </a:pPr>
            <a:endParaRPr lang="da-DK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144378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0F8048DC-D802-4D4D-BAD1-C820A9C8C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4" y="188640"/>
            <a:ext cx="3371571" cy="599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2267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BFE39D-03BC-438C-A430-BDD716A9D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052736"/>
            <a:ext cx="7772400" cy="360040"/>
          </a:xfrm>
        </p:spPr>
        <p:txBody>
          <a:bodyPr/>
          <a:lstStyle/>
          <a:p>
            <a:pPr algn="l"/>
            <a:r>
              <a:rPr lang="da-DK" sz="3600" kern="12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Mulighed for etablering af omfangsdræn</a:t>
            </a:r>
            <a:br>
              <a:rPr lang="da-DK" sz="2800" dirty="0"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endParaRPr lang="da-DK" sz="2800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1F77240-D37D-4680-A474-2C99BCBEB3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88840"/>
            <a:ext cx="7772400" cy="4114800"/>
          </a:xfrm>
        </p:spPr>
        <p:txBody>
          <a:bodyPr/>
          <a:lstStyle/>
          <a:p>
            <a:pPr lvl="0">
              <a:lnSpc>
                <a:spcPct val="90000"/>
              </a:lnSpc>
              <a:buSzPts val="2000"/>
              <a:buFont typeface="Symbol" panose="05050102010706020507" pitchFamily="18" charset="2"/>
              <a:buChar char=""/>
            </a:pPr>
            <a:r>
              <a:rPr lang="da-DK" sz="2000" kern="12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Vandet fra omfangsdrænet kan ikke ledes til faskiner på grunden.</a:t>
            </a:r>
          </a:p>
          <a:p>
            <a:pPr lvl="0">
              <a:lnSpc>
                <a:spcPct val="90000"/>
              </a:lnSpc>
              <a:buSzPts val="2000"/>
              <a:buFont typeface="Symbol" panose="05050102010706020507" pitchFamily="18" charset="2"/>
              <a:buChar char=""/>
            </a:pPr>
            <a:r>
              <a:rPr lang="da-DK" sz="2000" kern="12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Vandet bør i givet fald ledes til et regnvandsledningsnet.</a:t>
            </a:r>
          </a:p>
          <a:p>
            <a:pPr lvl="0">
              <a:lnSpc>
                <a:spcPct val="90000"/>
              </a:lnSpc>
              <a:buSzPts val="2000"/>
              <a:buFont typeface="Symbol" panose="05050102010706020507" pitchFamily="18" charset="2"/>
              <a:buChar char=""/>
            </a:pPr>
            <a:r>
              <a:rPr lang="da-DK" sz="2000" kern="12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Der findes dog ikke noget regnvandsledningsnet på grundene i Søgården – kun hovedledninger i ”hovedvejene”.</a:t>
            </a:r>
          </a:p>
          <a:p>
            <a:pPr marL="0" indent="0">
              <a:buNone/>
            </a:pPr>
            <a:endParaRPr lang="da-DK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841500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707B9A-576E-41E7-B1D8-6CCB84004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Velkommen</a:t>
            </a:r>
            <a:br>
              <a:rPr lang="da-DK" dirty="0"/>
            </a:br>
            <a:r>
              <a:rPr lang="da-DK" sz="2000" dirty="0"/>
              <a:t>v. formand Peter Berg Nellemann</a:t>
            </a:r>
          </a:p>
        </p:txBody>
      </p:sp>
    </p:spTree>
    <p:extLst>
      <p:ext uri="{BB962C8B-B14F-4D97-AF65-F5344CB8AC3E}">
        <p14:creationId xmlns:p14="http://schemas.microsoft.com/office/powerpoint/2010/main" val="3780427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F757BCF8-8091-46A9-A87D-F10041D008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16632"/>
            <a:ext cx="8208912" cy="620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1154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BFE39D-03BC-438C-A430-BDD716A9D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052736"/>
            <a:ext cx="7772400" cy="360040"/>
          </a:xfrm>
        </p:spPr>
        <p:txBody>
          <a:bodyPr/>
          <a:lstStyle/>
          <a:p>
            <a:pPr algn="l"/>
            <a:r>
              <a:rPr lang="da-DK" sz="3600" kern="12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Mulighed for etablering af omfangsdræn</a:t>
            </a:r>
            <a:br>
              <a:rPr lang="da-DK" sz="2800" dirty="0"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endParaRPr lang="da-DK" sz="2800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1F77240-D37D-4680-A474-2C99BCBEB3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512" y="1690464"/>
            <a:ext cx="7772400" cy="4114800"/>
          </a:xfrm>
        </p:spPr>
        <p:txBody>
          <a:bodyPr/>
          <a:lstStyle/>
          <a:p>
            <a:pPr lvl="0">
              <a:lnSpc>
                <a:spcPct val="90000"/>
              </a:lnSpc>
              <a:buSzPts val="2000"/>
              <a:buFont typeface="Symbol" panose="05050102010706020507" pitchFamily="18" charset="2"/>
              <a:buChar char=""/>
            </a:pPr>
            <a:r>
              <a:rPr lang="da-DK" sz="2000" kern="12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Vandet fra omfangsdrænet kan ikke ledes til faskiner på grunden.</a:t>
            </a:r>
          </a:p>
          <a:p>
            <a:pPr lvl="0">
              <a:lnSpc>
                <a:spcPct val="90000"/>
              </a:lnSpc>
              <a:buSzPts val="2000"/>
              <a:buFont typeface="Symbol" panose="05050102010706020507" pitchFamily="18" charset="2"/>
              <a:buChar char=""/>
            </a:pPr>
            <a:r>
              <a:rPr lang="da-DK" sz="2000" kern="12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Vandet bør i givet fald ledes til et regnvandsledningsnet.</a:t>
            </a:r>
          </a:p>
          <a:p>
            <a:pPr lvl="0">
              <a:lnSpc>
                <a:spcPct val="90000"/>
              </a:lnSpc>
              <a:buSzPts val="2000"/>
              <a:buFont typeface="Symbol" panose="05050102010706020507" pitchFamily="18" charset="2"/>
              <a:buChar char=""/>
            </a:pPr>
            <a:r>
              <a:rPr lang="da-DK" sz="2000" kern="12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Der findes dog ikke noget regnvandsledningsnet på grundene i Søgården – kun hovedledninger i ”hovedvejene”.</a:t>
            </a:r>
          </a:p>
          <a:p>
            <a:pPr lvl="0">
              <a:lnSpc>
                <a:spcPct val="90000"/>
              </a:lnSpc>
              <a:buSzPts val="2000"/>
              <a:buFont typeface="Symbol" panose="05050102010706020507" pitchFamily="18" charset="2"/>
              <a:buChar char=""/>
            </a:pPr>
            <a:r>
              <a:rPr lang="da-DK" sz="2000" kern="12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Etablering af et nyt regnvandsledningsnet ud til de enkelte matrikler vil andrage i størrelsesorden ca. 30 mio. kr., hvilket skønnes ikke at kunne rummes i helhedsplanen. </a:t>
            </a:r>
          </a:p>
          <a:p>
            <a:pPr lvl="0">
              <a:lnSpc>
                <a:spcPct val="90000"/>
              </a:lnSpc>
              <a:buSzPts val="2000"/>
              <a:buFont typeface="Symbol" panose="05050102010706020507" pitchFamily="18" charset="2"/>
              <a:buChar char=""/>
            </a:pPr>
            <a:endParaRPr lang="da-DK" sz="2000" kern="1200" dirty="0">
              <a:solidFill>
                <a:srgbClr val="000000"/>
              </a:solidFill>
              <a:latin typeface="+mj-lt"/>
              <a:cs typeface="Times New Roman" panose="02020603050405020304" pitchFamily="18" charset="0"/>
            </a:endParaRPr>
          </a:p>
          <a:p>
            <a:pPr marL="0" lvl="0" indent="0">
              <a:lnSpc>
                <a:spcPct val="90000"/>
              </a:lnSpc>
              <a:buSzPts val="2000"/>
              <a:buNone/>
            </a:pPr>
            <a:r>
              <a:rPr lang="da-DK" sz="2400" b="1" kern="12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Konklusionen er derfor, at vandet fra omfangsdrænene ikke vil kunne bortledes og dermed kan der ikke etableres dræn.</a:t>
            </a:r>
          </a:p>
          <a:p>
            <a:pPr marL="0" indent="0">
              <a:buNone/>
            </a:pPr>
            <a:endParaRPr lang="da-DK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39933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596CE8-1E67-40A7-A327-FC26BBEEC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20688"/>
            <a:ext cx="7772400" cy="1080120"/>
          </a:xfrm>
        </p:spPr>
        <p:txBody>
          <a:bodyPr/>
          <a:lstStyle/>
          <a:p>
            <a:pPr algn="l"/>
            <a:r>
              <a:rPr lang="da-DK" sz="3600" kern="1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Udførte undersøgelser:</a:t>
            </a:r>
            <a:endParaRPr lang="da-DK" sz="3600" dirty="0">
              <a:latin typeface="+mj-lt"/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32B5E5E-5C62-41C6-9C2F-89DD680C7C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327" y="1702228"/>
            <a:ext cx="7772400" cy="3031976"/>
          </a:xfrm>
        </p:spPr>
        <p:txBody>
          <a:bodyPr/>
          <a:lstStyle/>
          <a:p>
            <a:pPr marL="342900" lvl="0">
              <a:lnSpc>
                <a:spcPct val="90000"/>
              </a:lnSpc>
              <a:buFont typeface="Symbol" panose="05050102010706020507" pitchFamily="18" charset="2"/>
              <a:buChar char=""/>
            </a:pPr>
            <a:r>
              <a:rPr lang="da-DK" sz="2000" kern="1200" dirty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anose="02020603050405020304" pitchFamily="18" charset="0"/>
              </a:rPr>
              <a:t>Undersøgelse af jordbundsforhold i og omkring krybekældrene</a:t>
            </a:r>
          </a:p>
          <a:p>
            <a:pPr marL="342900" lvl="0">
              <a:lnSpc>
                <a:spcPct val="90000"/>
              </a:lnSpc>
              <a:buFont typeface="Symbol" panose="05050102010706020507" pitchFamily="18" charset="2"/>
              <a:buChar char=""/>
            </a:pPr>
            <a:r>
              <a:rPr lang="da-DK" sz="2000" kern="1200" dirty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anose="02020603050405020304" pitchFamily="18" charset="0"/>
              </a:rPr>
              <a:t>Mulighed for etablering af omfangsdræn</a:t>
            </a:r>
          </a:p>
          <a:p>
            <a:pPr marL="342900" lvl="0">
              <a:lnSpc>
                <a:spcPct val="90000"/>
              </a:lnSpc>
              <a:buFont typeface="Symbol" panose="05050102010706020507" pitchFamily="18" charset="2"/>
              <a:buChar char=""/>
            </a:pPr>
            <a:r>
              <a:rPr lang="da-DK" sz="2000" b="1" kern="12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Virkningen af en efterisolering af soklerne</a:t>
            </a:r>
          </a:p>
          <a:p>
            <a:pPr marL="342900" lvl="0">
              <a:lnSpc>
                <a:spcPct val="90000"/>
              </a:lnSpc>
              <a:buFont typeface="Symbol" panose="05050102010706020507" pitchFamily="18" charset="2"/>
              <a:buChar char=""/>
            </a:pPr>
            <a:r>
              <a:rPr lang="da-DK" sz="2000" kern="12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Betydningen af den tidligere foretagne efterisolering af krybekældrene</a:t>
            </a:r>
          </a:p>
          <a:p>
            <a:pPr marL="342900" lvl="0">
              <a:lnSpc>
                <a:spcPct val="90000"/>
              </a:lnSpc>
              <a:buFont typeface="Symbol" panose="05050102010706020507" pitchFamily="18" charset="2"/>
              <a:buChar char=""/>
            </a:pPr>
            <a:r>
              <a:rPr lang="da-DK" sz="2000" kern="12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Radonproblematik – hvordan sikres det at radonniveauet nedsættes?</a:t>
            </a:r>
          </a:p>
          <a:p>
            <a:pPr marL="342900" lvl="0">
              <a:lnSpc>
                <a:spcPct val="90000"/>
              </a:lnSpc>
              <a:buFont typeface="Symbol" panose="05050102010706020507" pitchFamily="18" charset="2"/>
              <a:buChar char=""/>
            </a:pPr>
            <a:r>
              <a:rPr lang="da-DK" sz="2000" kern="12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Tilstand af fugtstandsende membran mellem sokkel og murvær</a:t>
            </a:r>
            <a:r>
              <a:rPr lang="da-DK" sz="2400" kern="12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k</a:t>
            </a:r>
          </a:p>
          <a:p>
            <a:pPr marL="0" indent="0">
              <a:buNone/>
            </a:pPr>
            <a:endParaRPr lang="da-DK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934795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AEE033-5B00-4C7A-9B58-F1205D2BE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a-DK" sz="3600" dirty="0">
                <a:latin typeface="+mj-lt"/>
                <a:cs typeface="Calibri" panose="020F0502020204030204" pitchFamily="34" charset="0"/>
              </a:rPr>
              <a:t>Virkningen af en efterisolering af soklerne</a:t>
            </a:r>
            <a:br>
              <a:rPr lang="da-DK" dirty="0">
                <a:latin typeface="+mj-lt"/>
              </a:rPr>
            </a:br>
            <a:endParaRPr lang="da-DK" dirty="0">
              <a:latin typeface="+mj-lt"/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E71669B-8FEC-441C-B0DB-F77E96A10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7037" y="1844824"/>
            <a:ext cx="7772400" cy="41148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a-DK" sz="2000" dirty="0">
                <a:latin typeface="+mj-lt"/>
                <a:cs typeface="Calibri" panose="020F0502020204030204" pitchFamily="34" charset="0"/>
              </a:rPr>
              <a:t>Soklerne ligger under terræn, idet facademurstenene fortsætter ned under terræn)</a:t>
            </a:r>
          </a:p>
        </p:txBody>
      </p:sp>
    </p:spTree>
    <p:extLst>
      <p:ext uri="{BB962C8B-B14F-4D97-AF65-F5344CB8AC3E}">
        <p14:creationId xmlns:p14="http://schemas.microsoft.com/office/powerpoint/2010/main" val="16123346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676F0641-7CF8-43F7-908E-8BA2BA7B3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476672"/>
            <a:ext cx="7952761" cy="558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5836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AEE033-5B00-4C7A-9B58-F1205D2BE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a-DK" sz="3600" dirty="0">
                <a:latin typeface="+mj-lt"/>
                <a:cs typeface="Calibri" panose="020F0502020204030204" pitchFamily="34" charset="0"/>
              </a:rPr>
              <a:t>Virkningen af en efterisolering af soklerne</a:t>
            </a:r>
            <a:br>
              <a:rPr lang="da-DK" dirty="0">
                <a:latin typeface="+mj-lt"/>
              </a:rPr>
            </a:br>
            <a:endParaRPr lang="da-DK" dirty="0">
              <a:latin typeface="+mj-lt"/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E71669B-8FEC-441C-B0DB-F77E96A10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6" y="1763147"/>
            <a:ext cx="7772400" cy="4114800"/>
          </a:xfrm>
        </p:spPr>
        <p:txBody>
          <a:bodyPr/>
          <a:lstStyle/>
          <a:p>
            <a:r>
              <a:rPr lang="da-DK" sz="2000" dirty="0">
                <a:latin typeface="+mj-lt"/>
                <a:cs typeface="Calibri" panose="020F0502020204030204" pitchFamily="34" charset="0"/>
              </a:rPr>
              <a:t>Soklerne ligger under terræn, idet facademurstenene fortsætter ned under terræn </a:t>
            </a:r>
          </a:p>
          <a:p>
            <a:r>
              <a:rPr lang="da-DK" sz="2000" dirty="0">
                <a:latin typeface="+mj-lt"/>
                <a:cs typeface="Calibri" panose="020F0502020204030204" pitchFamily="34" charset="0"/>
              </a:rPr>
              <a:t>Udvendig efterisolering af soklerne vil kun hindre </a:t>
            </a:r>
            <a:r>
              <a:rPr lang="da-DK" sz="2000" dirty="0" err="1">
                <a:latin typeface="+mj-lt"/>
                <a:cs typeface="Calibri" panose="020F0502020204030204" pitchFamily="34" charset="0"/>
              </a:rPr>
              <a:t>fugtindtrængen</a:t>
            </a:r>
            <a:r>
              <a:rPr lang="da-DK" sz="2000" dirty="0">
                <a:latin typeface="+mj-lt"/>
                <a:cs typeface="Calibri" panose="020F0502020204030204" pitchFamily="34" charset="0"/>
              </a:rPr>
              <a:t> gennem selve soklen.</a:t>
            </a:r>
          </a:p>
        </p:txBody>
      </p:sp>
    </p:spTree>
    <p:extLst>
      <p:ext uri="{BB962C8B-B14F-4D97-AF65-F5344CB8AC3E}">
        <p14:creationId xmlns:p14="http://schemas.microsoft.com/office/powerpoint/2010/main" val="33175861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D54679DB-DBEC-42E7-8870-D72EFB9F2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0569" y="116632"/>
            <a:ext cx="4462862" cy="607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444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AEE033-5B00-4C7A-9B58-F1205D2BE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a-DK" sz="3600" dirty="0">
                <a:latin typeface="+mj-lt"/>
                <a:cs typeface="Calibri" panose="020F0502020204030204" pitchFamily="34" charset="0"/>
              </a:rPr>
              <a:t>Virkningen af en efterisolering af soklerne</a:t>
            </a:r>
            <a:br>
              <a:rPr lang="da-DK" dirty="0">
                <a:latin typeface="+mj-lt"/>
              </a:rPr>
            </a:br>
            <a:endParaRPr lang="da-DK" dirty="0">
              <a:latin typeface="+mj-lt"/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E71669B-8FEC-441C-B0DB-F77E96A10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059" y="1752600"/>
            <a:ext cx="7772400" cy="41148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a-DK" sz="2000" dirty="0">
                <a:latin typeface="+mj-lt"/>
                <a:cs typeface="Calibri" panose="020F0502020204030204" pitchFamily="34" charset="0"/>
              </a:rPr>
              <a:t>Soklerne ligger under terræn, idet facademurstenene fortsætter ned under terræn </a:t>
            </a:r>
          </a:p>
          <a:p>
            <a:r>
              <a:rPr lang="da-DK" sz="2000" dirty="0">
                <a:latin typeface="+mj-lt"/>
                <a:cs typeface="Calibri" panose="020F0502020204030204" pitchFamily="34" charset="0"/>
              </a:rPr>
              <a:t>Udvendig efterisolering af soklerne vil kun hindre </a:t>
            </a:r>
            <a:r>
              <a:rPr lang="da-DK" sz="2000" dirty="0" err="1">
                <a:latin typeface="+mj-lt"/>
                <a:cs typeface="Calibri" panose="020F0502020204030204" pitchFamily="34" charset="0"/>
              </a:rPr>
              <a:t>fugtindtrængen</a:t>
            </a:r>
            <a:r>
              <a:rPr lang="da-DK" sz="2000" dirty="0">
                <a:latin typeface="+mj-lt"/>
                <a:cs typeface="Calibri" panose="020F0502020204030204" pitchFamily="34" charset="0"/>
              </a:rPr>
              <a:t> gennem selve soklen.</a:t>
            </a:r>
          </a:p>
          <a:p>
            <a:r>
              <a:rPr lang="da-DK" sz="2000" dirty="0">
                <a:latin typeface="+mj-lt"/>
                <a:cs typeface="Calibri" panose="020F0502020204030204" pitchFamily="34" charset="0"/>
              </a:rPr>
              <a:t>Der vil stadig kunne ske </a:t>
            </a:r>
            <a:r>
              <a:rPr lang="da-DK" sz="2000" dirty="0" err="1">
                <a:latin typeface="+mj-lt"/>
                <a:cs typeface="Calibri" panose="020F0502020204030204" pitchFamily="34" charset="0"/>
              </a:rPr>
              <a:t>fugtindtrængen</a:t>
            </a:r>
            <a:r>
              <a:rPr lang="da-DK" sz="2000" dirty="0">
                <a:latin typeface="+mj-lt"/>
                <a:cs typeface="Calibri" panose="020F0502020204030204" pitchFamily="34" charset="0"/>
              </a:rPr>
              <a:t> op gennem bunden i krybekældrene, som kun består et klaplag af relativ åben og porøs beton.</a:t>
            </a:r>
          </a:p>
          <a:p>
            <a:r>
              <a:rPr lang="da-DK" sz="2000" dirty="0">
                <a:latin typeface="+mj-lt"/>
                <a:cs typeface="Calibri" panose="020F0502020204030204" pitchFamily="34" charset="0"/>
              </a:rPr>
              <a:t>Der vil også kunne ske nogen </a:t>
            </a:r>
            <a:r>
              <a:rPr lang="da-DK" sz="2000" dirty="0" err="1">
                <a:latin typeface="+mj-lt"/>
                <a:cs typeface="Calibri" panose="020F0502020204030204" pitchFamily="34" charset="0"/>
              </a:rPr>
              <a:t>fugtoptrængen</a:t>
            </a:r>
            <a:r>
              <a:rPr lang="da-DK" sz="2000" dirty="0">
                <a:latin typeface="+mj-lt"/>
                <a:cs typeface="Calibri" panose="020F0502020204030204" pitchFamily="34" charset="0"/>
              </a:rPr>
              <a:t> igennem facadestenene alt efter, hvor den fugtstandsende membran er placeret.</a:t>
            </a:r>
          </a:p>
          <a:p>
            <a:pPr marL="0" indent="0">
              <a:buNone/>
            </a:pPr>
            <a:endParaRPr lang="da-DK" sz="2000" dirty="0">
              <a:latin typeface="+mj-lt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da-DK" sz="2000" b="1" dirty="0">
                <a:latin typeface="+mj-lt"/>
                <a:cs typeface="Calibri" panose="020F0502020204030204" pitchFamily="34" charset="0"/>
              </a:rPr>
              <a:t>Konklusionen er, at en efterisolering af soklerne kun vil have en begrænset effekt</a:t>
            </a:r>
          </a:p>
        </p:txBody>
      </p:sp>
    </p:spTree>
    <p:extLst>
      <p:ext uri="{BB962C8B-B14F-4D97-AF65-F5344CB8AC3E}">
        <p14:creationId xmlns:p14="http://schemas.microsoft.com/office/powerpoint/2010/main" val="17478869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596CE8-1E67-40A7-A327-FC26BBEEC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548680"/>
            <a:ext cx="7772400" cy="1080120"/>
          </a:xfrm>
        </p:spPr>
        <p:txBody>
          <a:bodyPr/>
          <a:lstStyle/>
          <a:p>
            <a:pPr algn="l"/>
            <a:r>
              <a:rPr lang="da-DK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Udførte undersøgelser:</a:t>
            </a:r>
            <a:endParaRPr lang="da-DK" sz="3600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32B5E5E-5C62-41C6-9C2F-89DD680C7C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772816"/>
            <a:ext cx="7772400" cy="3031976"/>
          </a:xfrm>
        </p:spPr>
        <p:txBody>
          <a:bodyPr/>
          <a:lstStyle/>
          <a:p>
            <a:pPr marL="342900" lvl="0">
              <a:lnSpc>
                <a:spcPct val="90000"/>
              </a:lnSpc>
              <a:buFont typeface="Symbol" panose="05050102010706020507" pitchFamily="18" charset="2"/>
              <a:buChar char=""/>
            </a:pPr>
            <a:r>
              <a:rPr lang="da-DK" sz="2000" kern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Undersøgelse af jordbundsforhold i og omkring krybekældrene</a:t>
            </a:r>
          </a:p>
          <a:p>
            <a:pPr marL="342900" lvl="0">
              <a:lnSpc>
                <a:spcPct val="90000"/>
              </a:lnSpc>
              <a:buFont typeface="Symbol" panose="05050102010706020507" pitchFamily="18" charset="2"/>
              <a:buChar char=""/>
            </a:pPr>
            <a:r>
              <a:rPr lang="da-DK" sz="2000" kern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Mulighed for etablering af omfangsdræn</a:t>
            </a:r>
          </a:p>
          <a:p>
            <a:pPr marL="342900" lvl="0">
              <a:lnSpc>
                <a:spcPct val="90000"/>
              </a:lnSpc>
              <a:buFont typeface="Symbol" panose="05050102010706020507" pitchFamily="18" charset="2"/>
              <a:buChar char=""/>
            </a:pPr>
            <a:r>
              <a:rPr lang="da-DK" sz="2000" kern="12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Virkningen af en efterisolering af soklerne</a:t>
            </a:r>
          </a:p>
          <a:p>
            <a:pPr marL="342900" lvl="0">
              <a:lnSpc>
                <a:spcPct val="90000"/>
              </a:lnSpc>
              <a:buFont typeface="Symbol" panose="05050102010706020507" pitchFamily="18" charset="2"/>
              <a:buChar char=""/>
            </a:pPr>
            <a:r>
              <a:rPr lang="da-DK" sz="2000" b="1" kern="12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Betydningen af den tidligere foretagne efterisolering af krybekældrene</a:t>
            </a:r>
          </a:p>
          <a:p>
            <a:pPr marL="342900" lvl="0">
              <a:lnSpc>
                <a:spcPct val="90000"/>
              </a:lnSpc>
              <a:buFont typeface="Symbol" panose="05050102010706020507" pitchFamily="18" charset="2"/>
              <a:buChar char=""/>
            </a:pPr>
            <a:r>
              <a:rPr lang="da-DK" sz="2000" kern="12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Radonproblematik – hvordan sikres det at radonniveauet nedsættes?</a:t>
            </a:r>
          </a:p>
          <a:p>
            <a:pPr marL="342900" lvl="0">
              <a:lnSpc>
                <a:spcPct val="90000"/>
              </a:lnSpc>
              <a:buFont typeface="Symbol" panose="05050102010706020507" pitchFamily="18" charset="2"/>
              <a:buChar char=""/>
            </a:pPr>
            <a:r>
              <a:rPr lang="da-DK" sz="2000" kern="12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Tilstand af fugtstandsende membran mellem sokkel og murvær</a:t>
            </a:r>
            <a:r>
              <a:rPr lang="da-DK" sz="2400" kern="12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k</a:t>
            </a:r>
          </a:p>
          <a:p>
            <a:pPr marL="0" indent="0">
              <a:buNone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913960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AEE033-5B00-4C7A-9B58-F1205D2BE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32656"/>
            <a:ext cx="7772400" cy="1224136"/>
          </a:xfrm>
        </p:spPr>
        <p:txBody>
          <a:bodyPr/>
          <a:lstStyle/>
          <a:p>
            <a:pPr algn="l"/>
            <a:r>
              <a:rPr lang="da-DK" sz="3600" kern="12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Betydningen af den tidligere foretagne efterisolering af krybekældrene</a:t>
            </a:r>
            <a:endParaRPr lang="da-DK" dirty="0">
              <a:latin typeface="+mj-lt"/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E71669B-8FEC-441C-B0DB-F77E96A10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348880"/>
            <a:ext cx="7772400" cy="2808109"/>
          </a:xfrm>
        </p:spPr>
        <p:txBody>
          <a:bodyPr/>
          <a:lstStyle/>
          <a:p>
            <a:r>
              <a:rPr lang="da-DK" sz="2000" dirty="0">
                <a:latin typeface="+mj-lt"/>
                <a:cs typeface="Calibri" panose="020F0502020204030204" pitchFamily="34" charset="0"/>
              </a:rPr>
              <a:t>Krybekælderdækkene er på et tidspunkt blevet efterisoleret.</a:t>
            </a:r>
          </a:p>
          <a:p>
            <a:r>
              <a:rPr lang="da-DK" sz="2000" dirty="0">
                <a:latin typeface="+mj-lt"/>
                <a:cs typeface="Calibri" panose="020F0502020204030204" pitchFamily="34" charset="0"/>
              </a:rPr>
              <a:t>I mere end 60% af husene er hele hulrummet i krybekældrene under gulvene fyldt op med indblæst isoleringsgranulat.</a:t>
            </a:r>
          </a:p>
          <a:p>
            <a:r>
              <a:rPr lang="da-DK" sz="2000" dirty="0">
                <a:latin typeface="+mj-lt"/>
                <a:cs typeface="Calibri" panose="020F0502020204030204" pitchFamily="34" charset="0"/>
              </a:rPr>
              <a:t>Når krybekældrene er fyldt op med isolering kan der ikke ske en udluftning, der kan sikre bortventilering af fugtophobningen fra undergrunden.</a:t>
            </a:r>
          </a:p>
          <a:p>
            <a:pPr marL="0" indent="0">
              <a:buNone/>
            </a:pPr>
            <a:endParaRPr lang="da-DK" sz="800" dirty="0"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1453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F62288-46C5-4009-AB66-730195DAB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a-DK" dirty="0"/>
              <a:t>Orientering om proces for helhedsplanen</a:t>
            </a:r>
            <a:br>
              <a:rPr lang="da-DK" dirty="0"/>
            </a:br>
            <a:r>
              <a:rPr lang="da-DK" sz="2000" dirty="0"/>
              <a:t>v. Nanna Aae Christensen, DAB byg og renovering</a:t>
            </a:r>
          </a:p>
        </p:txBody>
      </p:sp>
    </p:spTree>
    <p:extLst>
      <p:ext uri="{BB962C8B-B14F-4D97-AF65-F5344CB8AC3E}">
        <p14:creationId xmlns:p14="http://schemas.microsoft.com/office/powerpoint/2010/main" val="40933631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AEE033-5B00-4C7A-9B58-F1205D2BE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32656"/>
            <a:ext cx="7772400" cy="1224136"/>
          </a:xfrm>
        </p:spPr>
        <p:txBody>
          <a:bodyPr/>
          <a:lstStyle/>
          <a:p>
            <a:pPr algn="l"/>
            <a:r>
              <a:rPr lang="da-DK" sz="3600" kern="12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Betydningen af den tidligere foretagne efterisolering af krybekældrene</a:t>
            </a:r>
            <a:endParaRPr lang="da-DK" dirty="0">
              <a:latin typeface="+mj-lt"/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E71669B-8FEC-441C-B0DB-F77E96A10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17035"/>
            <a:ext cx="7772400" cy="4114800"/>
          </a:xfrm>
        </p:spPr>
        <p:txBody>
          <a:bodyPr/>
          <a:lstStyle/>
          <a:p>
            <a:r>
              <a:rPr lang="da-DK" sz="2000" dirty="0">
                <a:latin typeface="+mj-lt"/>
                <a:cs typeface="Calibri" panose="020F0502020204030204" pitchFamily="34" charset="0"/>
              </a:rPr>
              <a:t>Krybekælderdækkene er på et tidspunkt blevet efterisoleret.</a:t>
            </a:r>
          </a:p>
          <a:p>
            <a:r>
              <a:rPr lang="da-DK" sz="2000" dirty="0">
                <a:latin typeface="+mj-lt"/>
                <a:cs typeface="Calibri" panose="020F0502020204030204" pitchFamily="34" charset="0"/>
              </a:rPr>
              <a:t>I mere end 60% af husene er hele hulrummet i krybekældrene under gulvene fyldt op med indblæst isoleringsgranulat.</a:t>
            </a:r>
          </a:p>
          <a:p>
            <a:r>
              <a:rPr lang="da-DK" sz="2000" dirty="0">
                <a:latin typeface="+mj-lt"/>
                <a:cs typeface="Calibri" panose="020F0502020204030204" pitchFamily="34" charset="0"/>
              </a:rPr>
              <a:t>Når krybekældrene er fyldt op med isolering kan der ikke ske en udluftning, der kan sikre bortventilering af fugtophobningen fra undergrunden.</a:t>
            </a:r>
          </a:p>
          <a:p>
            <a:pPr marL="0" indent="0">
              <a:buNone/>
            </a:pPr>
            <a:endParaRPr lang="da-DK" sz="2000" dirty="0">
              <a:latin typeface="+mj-lt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da-DK" sz="2000" b="1" dirty="0">
                <a:latin typeface="+mj-lt"/>
                <a:cs typeface="Calibri" panose="020F0502020204030204" pitchFamily="34" charset="0"/>
              </a:rPr>
              <a:t>Konklusionen er, at efterisoleringen er årsag til klimaforandringer i konstruktionerne, som giver gunstige betingelser for skimmelvækst. Dette er veldokumenteret og anført i bl.a. BYG-ERFA blade.</a:t>
            </a:r>
          </a:p>
        </p:txBody>
      </p:sp>
    </p:spTree>
    <p:extLst>
      <p:ext uri="{BB962C8B-B14F-4D97-AF65-F5344CB8AC3E}">
        <p14:creationId xmlns:p14="http://schemas.microsoft.com/office/powerpoint/2010/main" val="38867656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596CE8-1E67-40A7-A327-FC26BBEEC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548680"/>
            <a:ext cx="7772400" cy="1080120"/>
          </a:xfrm>
        </p:spPr>
        <p:txBody>
          <a:bodyPr/>
          <a:lstStyle/>
          <a:p>
            <a:pPr algn="l"/>
            <a:r>
              <a:rPr lang="da-DK" sz="3600" kern="1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Udførte undersøgelser:</a:t>
            </a:r>
            <a:endParaRPr lang="da-DK" sz="3600" dirty="0">
              <a:latin typeface="+mj-lt"/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32B5E5E-5C62-41C6-9C2F-89DD680C7C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772816"/>
            <a:ext cx="7772400" cy="3031976"/>
          </a:xfrm>
        </p:spPr>
        <p:txBody>
          <a:bodyPr/>
          <a:lstStyle/>
          <a:p>
            <a:pPr marL="342900" lvl="0">
              <a:lnSpc>
                <a:spcPct val="90000"/>
              </a:lnSpc>
              <a:buFont typeface="Symbol" panose="05050102010706020507" pitchFamily="18" charset="2"/>
              <a:buChar char=""/>
            </a:pPr>
            <a:r>
              <a:rPr lang="da-DK" sz="2000" kern="1200" dirty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anose="02020603050405020304" pitchFamily="18" charset="0"/>
              </a:rPr>
              <a:t>Undersøgelse af jordbundsforhold i og omkring krybekældrene</a:t>
            </a:r>
          </a:p>
          <a:p>
            <a:pPr marL="342900" lvl="0">
              <a:lnSpc>
                <a:spcPct val="90000"/>
              </a:lnSpc>
              <a:buFont typeface="Symbol" panose="05050102010706020507" pitchFamily="18" charset="2"/>
              <a:buChar char=""/>
            </a:pPr>
            <a:r>
              <a:rPr lang="da-DK" sz="2000" kern="1200" dirty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anose="02020603050405020304" pitchFamily="18" charset="0"/>
              </a:rPr>
              <a:t>Mulighed for etablering af omfangsdræn</a:t>
            </a:r>
          </a:p>
          <a:p>
            <a:pPr marL="342900" lvl="0">
              <a:lnSpc>
                <a:spcPct val="90000"/>
              </a:lnSpc>
              <a:buFont typeface="Symbol" panose="05050102010706020507" pitchFamily="18" charset="2"/>
              <a:buChar char=""/>
            </a:pPr>
            <a:r>
              <a:rPr lang="da-DK" sz="2000" kern="1200" dirty="0">
                <a:solidFill>
                  <a:schemeClr val="bg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Virkningen af en efterisolering af soklerne</a:t>
            </a:r>
          </a:p>
          <a:p>
            <a:pPr marL="342900" lvl="0">
              <a:lnSpc>
                <a:spcPct val="90000"/>
              </a:lnSpc>
              <a:buFont typeface="Symbol" panose="05050102010706020507" pitchFamily="18" charset="2"/>
              <a:buChar char=""/>
            </a:pPr>
            <a:r>
              <a:rPr lang="da-DK" sz="2000" b="1" kern="1200" dirty="0">
                <a:solidFill>
                  <a:schemeClr val="bg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Betydningen af den tidligere foretagne efterisolering af krybekældrene</a:t>
            </a:r>
          </a:p>
          <a:p>
            <a:pPr marL="342900" lvl="0">
              <a:lnSpc>
                <a:spcPct val="90000"/>
              </a:lnSpc>
              <a:buFont typeface="Symbol" panose="05050102010706020507" pitchFamily="18" charset="2"/>
              <a:buChar char=""/>
            </a:pPr>
            <a:r>
              <a:rPr lang="da-DK" sz="2000" b="1" kern="12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Radonproblematik – hvordan sikres det at radonniveauet nedsættes?</a:t>
            </a:r>
          </a:p>
          <a:p>
            <a:pPr marL="342900" lvl="0">
              <a:lnSpc>
                <a:spcPct val="90000"/>
              </a:lnSpc>
              <a:buFont typeface="Symbol" panose="05050102010706020507" pitchFamily="18" charset="2"/>
              <a:buChar char=""/>
            </a:pPr>
            <a:r>
              <a:rPr lang="da-DK" sz="2000" kern="12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Tilstand af fugtstandsende membran mellem sokkel og murvær</a:t>
            </a:r>
            <a:r>
              <a:rPr lang="da-DK" sz="2400" kern="12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k</a:t>
            </a:r>
          </a:p>
          <a:p>
            <a:pPr marL="0" indent="0">
              <a:buNone/>
            </a:pPr>
            <a:endParaRPr lang="da-DK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347420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AEE033-5B00-4C7A-9B58-F1205D2BE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181" y="1412776"/>
            <a:ext cx="7918648" cy="144016"/>
          </a:xfrm>
        </p:spPr>
        <p:txBody>
          <a:bodyPr/>
          <a:lstStyle/>
          <a:p>
            <a:pPr algn="l"/>
            <a:r>
              <a:rPr lang="da-DK" sz="3600" kern="12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Radonproblematik – hvordan sikres det at radonniveauet nedsættes?</a:t>
            </a:r>
            <a:br>
              <a:rPr lang="da-DK" sz="3600" kern="12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</a:br>
            <a:br>
              <a:rPr lang="da-DK" dirty="0">
                <a:latin typeface="+mj-lt"/>
              </a:rPr>
            </a:br>
            <a:endParaRPr lang="da-DK" dirty="0">
              <a:latin typeface="+mj-lt"/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E71669B-8FEC-441C-B0DB-F77E96A10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738" y="1772816"/>
            <a:ext cx="7772400" cy="4114800"/>
          </a:xfrm>
        </p:spPr>
        <p:txBody>
          <a:bodyPr/>
          <a:lstStyle/>
          <a:p>
            <a:r>
              <a:rPr lang="da-DK" sz="2000" dirty="0">
                <a:latin typeface="+mj-lt"/>
                <a:cs typeface="Calibri" panose="020F0502020204030204" pitchFamily="34" charset="0"/>
              </a:rPr>
              <a:t>Radon er en radioaktiv gas, som findes naturligt i undergrunden. Herfra kan den sive ind i boliger, hvilket øger risikoen for lungekræft.</a:t>
            </a:r>
          </a:p>
          <a:p>
            <a:r>
              <a:rPr lang="da-DK" sz="2000" dirty="0">
                <a:latin typeface="+mj-lt"/>
                <a:cs typeface="Calibri" panose="020F0502020204030204" pitchFamily="34" charset="0"/>
              </a:rPr>
              <a:t>Der er foretaget en stikprøvevis radonundersøgelse i bebyggelsen og det viste, at 40% af prøverne havde et radonniveau der ligger mellem 2-4 gange over myndighedernes grænseværdier.</a:t>
            </a:r>
          </a:p>
          <a:p>
            <a:r>
              <a:rPr lang="da-DK" sz="2000" dirty="0">
                <a:latin typeface="+mj-lt"/>
                <a:cs typeface="Calibri" panose="020F0502020204030204" pitchFamily="34" charset="0"/>
              </a:rPr>
              <a:t>Der er dermed behov for at iværksætte tiltag, som kan nedsætte radonniveauet i boligerne.</a:t>
            </a:r>
          </a:p>
          <a:p>
            <a:r>
              <a:rPr lang="da-DK" sz="2000" dirty="0">
                <a:latin typeface="+mj-lt"/>
                <a:cs typeface="Calibri" panose="020F0502020204030204" pitchFamily="34" charset="0"/>
              </a:rPr>
              <a:t>Når krybekældrene er fyldt op med isolering er det ikke muligt at foretage en effektiv bortventilering af radon fra undergrunden.</a:t>
            </a:r>
          </a:p>
          <a:p>
            <a:pPr marL="0" indent="0">
              <a:buNone/>
            </a:pPr>
            <a:endParaRPr lang="da-DK" sz="2000" dirty="0"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8521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5A0CEFBE-9B9B-4C60-B5B4-1981C9632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908720"/>
            <a:ext cx="6955169" cy="340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6471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AEE033-5B00-4C7A-9B58-F1205D2BE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181" y="1412776"/>
            <a:ext cx="7918648" cy="144016"/>
          </a:xfrm>
        </p:spPr>
        <p:txBody>
          <a:bodyPr/>
          <a:lstStyle/>
          <a:p>
            <a:pPr algn="l"/>
            <a:r>
              <a:rPr lang="da-DK" sz="3600" kern="12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Radonproblematik – hvordan sikres det at radonniveauet nedsættes?</a:t>
            </a:r>
            <a:br>
              <a:rPr lang="da-DK" sz="3600" kern="12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</a:br>
            <a:br>
              <a:rPr lang="da-DK" dirty="0">
                <a:latin typeface="+mj-lt"/>
              </a:rPr>
            </a:br>
            <a:endParaRPr lang="da-DK" dirty="0">
              <a:latin typeface="+mj-lt"/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E71669B-8FEC-441C-B0DB-F77E96A10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44824"/>
            <a:ext cx="9144000" cy="4114800"/>
          </a:xfrm>
        </p:spPr>
        <p:txBody>
          <a:bodyPr/>
          <a:lstStyle/>
          <a:p>
            <a:r>
              <a:rPr lang="da-DK" sz="2000" dirty="0">
                <a:latin typeface="+mj-lt"/>
                <a:cs typeface="Calibri" panose="020F0502020204030204" pitchFamily="34" charset="0"/>
              </a:rPr>
              <a:t>Radon er en radioaktiv gas, som findes naturligt i undergrunden. Herfra kan den sive ind i boliger, hvilket øger risikoen for lungekræft.</a:t>
            </a:r>
          </a:p>
          <a:p>
            <a:r>
              <a:rPr lang="da-DK" sz="2000" dirty="0">
                <a:latin typeface="+mj-lt"/>
                <a:cs typeface="Calibri" panose="020F0502020204030204" pitchFamily="34" charset="0"/>
              </a:rPr>
              <a:t>Der er foretaget en stikprøvevis radonundersøgelse i bebyggelsen og det viste, at 40% af prøverne havde et radonniveau der ligger mellem 2-4 gange over myndighedernes grænseværdier.</a:t>
            </a:r>
          </a:p>
          <a:p>
            <a:r>
              <a:rPr lang="da-DK" sz="2000" dirty="0">
                <a:latin typeface="+mj-lt"/>
                <a:cs typeface="Calibri" panose="020F0502020204030204" pitchFamily="34" charset="0"/>
              </a:rPr>
              <a:t>Der er dermed behov for at iværksætte tiltag, som kan nedsætte radonniveauet i boligerne.</a:t>
            </a:r>
          </a:p>
          <a:p>
            <a:r>
              <a:rPr lang="da-DK" sz="2000" dirty="0">
                <a:latin typeface="+mj-lt"/>
                <a:cs typeface="Calibri" panose="020F0502020204030204" pitchFamily="34" charset="0"/>
              </a:rPr>
              <a:t>Når krybekældrene er fyldt op med isolering er det ikke muligt at foretage en effektiv bortventilering af radon fra undergrunden.</a:t>
            </a:r>
          </a:p>
          <a:p>
            <a:pPr marL="0" indent="0">
              <a:buNone/>
            </a:pPr>
            <a:endParaRPr lang="da-DK" sz="2000" dirty="0">
              <a:latin typeface="+mj-lt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da-DK" sz="2000" b="1" dirty="0">
                <a:latin typeface="+mj-lt"/>
                <a:cs typeface="Calibri" panose="020F0502020204030204" pitchFamily="34" charset="0"/>
              </a:rPr>
              <a:t>Konklusionen er, at ved en bibeholdelse af krybekældrene kan der ikke sikres et tilstrækkeligt lavt radonniveau i boligerne.</a:t>
            </a:r>
          </a:p>
        </p:txBody>
      </p:sp>
    </p:spTree>
    <p:extLst>
      <p:ext uri="{BB962C8B-B14F-4D97-AF65-F5344CB8AC3E}">
        <p14:creationId xmlns:p14="http://schemas.microsoft.com/office/powerpoint/2010/main" val="24181677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596CE8-1E67-40A7-A327-FC26BBEEC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548680"/>
            <a:ext cx="7772400" cy="1080120"/>
          </a:xfrm>
        </p:spPr>
        <p:txBody>
          <a:bodyPr/>
          <a:lstStyle/>
          <a:p>
            <a:pPr algn="l"/>
            <a:r>
              <a:rPr lang="da-DK" sz="3600" kern="1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Udførte undersøgelser:</a:t>
            </a:r>
            <a:endParaRPr lang="da-DK" sz="3600" dirty="0">
              <a:latin typeface="+mj-lt"/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32B5E5E-5C62-41C6-9C2F-89DD680C7C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772816"/>
            <a:ext cx="7772400" cy="3031976"/>
          </a:xfrm>
        </p:spPr>
        <p:txBody>
          <a:bodyPr/>
          <a:lstStyle/>
          <a:p>
            <a:pPr marL="342900" lvl="0">
              <a:lnSpc>
                <a:spcPct val="90000"/>
              </a:lnSpc>
              <a:buFont typeface="Symbol" panose="05050102010706020507" pitchFamily="18" charset="2"/>
              <a:buChar char=""/>
            </a:pPr>
            <a:r>
              <a:rPr lang="da-DK" sz="2000" kern="1200" dirty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anose="02020603050405020304" pitchFamily="18" charset="0"/>
              </a:rPr>
              <a:t>Undersøgelse af jordbundsforhold i og omkring krybekældrene</a:t>
            </a:r>
          </a:p>
          <a:p>
            <a:pPr marL="342900" lvl="0">
              <a:lnSpc>
                <a:spcPct val="90000"/>
              </a:lnSpc>
              <a:buFont typeface="Symbol" panose="05050102010706020507" pitchFamily="18" charset="2"/>
              <a:buChar char=""/>
            </a:pPr>
            <a:r>
              <a:rPr lang="da-DK" sz="2000" kern="1200" dirty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anose="02020603050405020304" pitchFamily="18" charset="0"/>
              </a:rPr>
              <a:t>Mulighed for etablering af omfangsdræn</a:t>
            </a:r>
          </a:p>
          <a:p>
            <a:pPr marL="342900" lvl="0">
              <a:lnSpc>
                <a:spcPct val="90000"/>
              </a:lnSpc>
              <a:buFont typeface="Symbol" panose="05050102010706020507" pitchFamily="18" charset="2"/>
              <a:buChar char=""/>
            </a:pPr>
            <a:r>
              <a:rPr lang="da-DK" sz="2000" kern="1200" dirty="0">
                <a:solidFill>
                  <a:schemeClr val="bg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Virkningen af en efterisolering af soklerne</a:t>
            </a:r>
          </a:p>
          <a:p>
            <a:pPr marL="342900" lvl="0">
              <a:lnSpc>
                <a:spcPct val="90000"/>
              </a:lnSpc>
              <a:buFont typeface="Symbol" panose="05050102010706020507" pitchFamily="18" charset="2"/>
              <a:buChar char=""/>
            </a:pPr>
            <a:r>
              <a:rPr lang="da-DK" sz="2000" b="1" kern="1200" dirty="0">
                <a:solidFill>
                  <a:schemeClr val="bg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Betydningen af den tidligere foretagne efterisolering af krybekældrene</a:t>
            </a:r>
          </a:p>
          <a:p>
            <a:pPr marL="342900" lvl="0">
              <a:lnSpc>
                <a:spcPct val="90000"/>
              </a:lnSpc>
              <a:buFont typeface="Symbol" panose="05050102010706020507" pitchFamily="18" charset="2"/>
              <a:buChar char=""/>
            </a:pPr>
            <a:r>
              <a:rPr lang="da-DK" sz="2000" b="1" kern="1200" dirty="0">
                <a:solidFill>
                  <a:schemeClr val="bg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Radonproblematik – hvordan sikres det at radonniveauet nedsættes?</a:t>
            </a:r>
          </a:p>
          <a:p>
            <a:pPr marL="342900" lvl="0">
              <a:lnSpc>
                <a:spcPct val="90000"/>
              </a:lnSpc>
              <a:buFont typeface="Symbol" panose="05050102010706020507" pitchFamily="18" charset="2"/>
              <a:buChar char=""/>
            </a:pPr>
            <a:r>
              <a:rPr lang="da-DK" sz="2000" b="1" kern="12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Tilstand af fugtstandsende membran mellem sokkel og murvær</a:t>
            </a:r>
            <a:r>
              <a:rPr lang="da-DK" sz="2400" b="1" kern="12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k</a:t>
            </a:r>
          </a:p>
          <a:p>
            <a:pPr marL="0" indent="0">
              <a:buNone/>
            </a:pPr>
            <a:endParaRPr lang="da-DK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26565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AEE033-5B00-4C7A-9B58-F1205D2BE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181" y="548680"/>
            <a:ext cx="7918648" cy="1008112"/>
          </a:xfrm>
        </p:spPr>
        <p:txBody>
          <a:bodyPr/>
          <a:lstStyle/>
          <a:p>
            <a:pPr algn="l"/>
            <a:r>
              <a:rPr lang="da-DK" sz="3600" kern="12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Tilstand af fugtstandsende membran mellem sokkel og murværk</a:t>
            </a:r>
            <a:endParaRPr lang="da-DK" sz="3600" dirty="0">
              <a:latin typeface="+mj-lt"/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E71669B-8FEC-441C-B0DB-F77E96A10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390" y="1988840"/>
            <a:ext cx="7772400" cy="4006890"/>
          </a:xfrm>
        </p:spPr>
        <p:txBody>
          <a:bodyPr/>
          <a:lstStyle/>
          <a:p>
            <a:r>
              <a:rPr lang="da-DK" sz="2000" dirty="0">
                <a:latin typeface="+mj-lt"/>
                <a:cs typeface="Calibri" panose="020F0502020204030204" pitchFamily="34" charset="0"/>
              </a:rPr>
              <a:t>Som udgangspunkt burde der være indlagt en fugtstandsende membran (asfaltpap) i de murede facadevægge mellem sokkel og </a:t>
            </a:r>
            <a:r>
              <a:rPr lang="da-DK" sz="2000" dirty="0" err="1">
                <a:latin typeface="+mj-lt"/>
                <a:cs typeface="Calibri" panose="020F0502020204030204" pitchFamily="34" charset="0"/>
              </a:rPr>
              <a:t>ovenliggende</a:t>
            </a:r>
            <a:r>
              <a:rPr lang="da-DK" sz="2000" dirty="0">
                <a:latin typeface="+mj-lt"/>
                <a:cs typeface="Calibri" panose="020F0502020204030204" pitchFamily="34" charset="0"/>
              </a:rPr>
              <a:t> murværk.</a:t>
            </a:r>
          </a:p>
          <a:p>
            <a:r>
              <a:rPr lang="da-DK" sz="2000" dirty="0">
                <a:latin typeface="+mj-lt"/>
                <a:cs typeface="Calibri" panose="020F0502020204030204" pitchFamily="34" charset="0"/>
              </a:rPr>
              <a:t>Ved nedrivningen af brandtomten på Snogebakken 31 kunne det konstateres, at der de fleste steder var indlagt en sådan membran, men tilstanden af den var mangelfuld. </a:t>
            </a:r>
          </a:p>
          <a:p>
            <a:r>
              <a:rPr lang="da-DK" sz="2000" dirty="0">
                <a:latin typeface="+mj-lt"/>
                <a:cs typeface="Calibri" panose="020F0502020204030204" pitchFamily="34" charset="0"/>
              </a:rPr>
              <a:t>Den indlagte asfaltpap var porøs, manglede nogle steder og var i stykker næsten alle steder. </a:t>
            </a:r>
            <a:r>
              <a:rPr lang="da-DK" sz="2000" i="1" dirty="0">
                <a:latin typeface="+mj-lt"/>
                <a:cs typeface="Calibri" panose="020F0502020204030204" pitchFamily="34" charset="0"/>
              </a:rPr>
              <a:t>Foto</a:t>
            </a:r>
          </a:p>
          <a:p>
            <a:pPr marL="0" indent="0">
              <a:buNone/>
            </a:pPr>
            <a:endParaRPr lang="da-DK" sz="2000" dirty="0">
              <a:latin typeface="+mj-lt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da-DK" sz="2000" b="1" dirty="0">
                <a:latin typeface="+mj-lt"/>
                <a:cs typeface="Calibri" panose="020F0502020204030204" pitchFamily="34" charset="0"/>
              </a:rPr>
              <a:t>Konklusionen er, at ved en bibeholdelse af de murede facader vil der fortsat kunne ske en </a:t>
            </a:r>
            <a:r>
              <a:rPr lang="da-DK" sz="2000" b="1" dirty="0" err="1">
                <a:latin typeface="+mj-lt"/>
                <a:cs typeface="Calibri" panose="020F0502020204030204" pitchFamily="34" charset="0"/>
              </a:rPr>
              <a:t>fugtoptrængning</a:t>
            </a:r>
            <a:r>
              <a:rPr lang="da-DK" sz="2000" b="1" dirty="0">
                <a:latin typeface="+mj-lt"/>
                <a:cs typeface="Calibri" panose="020F0502020204030204" pitchFamily="34" charset="0"/>
              </a:rPr>
              <a:t> i væggene.</a:t>
            </a:r>
          </a:p>
        </p:txBody>
      </p:sp>
    </p:spTree>
    <p:extLst>
      <p:ext uri="{BB962C8B-B14F-4D97-AF65-F5344CB8AC3E}">
        <p14:creationId xmlns:p14="http://schemas.microsoft.com/office/powerpoint/2010/main" val="11516738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ED9BDEF0-6176-4743-BBFB-ECEE62F58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476672"/>
            <a:ext cx="8182345" cy="538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878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46C0F2CD-69AB-487C-BB3E-A5D95062D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107" y="620688"/>
            <a:ext cx="8453786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744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AEE033-5B00-4C7A-9B58-F1205D2BE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181" y="548680"/>
            <a:ext cx="7918648" cy="1008112"/>
          </a:xfrm>
        </p:spPr>
        <p:txBody>
          <a:bodyPr/>
          <a:lstStyle/>
          <a:p>
            <a:pPr algn="l"/>
            <a:r>
              <a:rPr lang="da-DK" sz="3600" kern="12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Tilstand af fugtstandsende membran mellem sokkel og murværk</a:t>
            </a:r>
            <a:endParaRPr lang="da-DK" sz="3600" dirty="0">
              <a:latin typeface="+mj-lt"/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E71669B-8FEC-441C-B0DB-F77E96A10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390" y="1988840"/>
            <a:ext cx="7772400" cy="4006890"/>
          </a:xfrm>
        </p:spPr>
        <p:txBody>
          <a:bodyPr/>
          <a:lstStyle/>
          <a:p>
            <a:r>
              <a:rPr lang="da-DK" sz="2000" dirty="0">
                <a:latin typeface="+mj-lt"/>
                <a:cs typeface="Calibri" panose="020F0502020204030204" pitchFamily="34" charset="0"/>
              </a:rPr>
              <a:t>Som udgangspunkt burde der være indlagt en fugtstandsende membran (asfaltpap) i de murede facadevægge mellem sokkel og </a:t>
            </a:r>
            <a:r>
              <a:rPr lang="da-DK" sz="2000" dirty="0" err="1">
                <a:latin typeface="+mj-lt"/>
                <a:cs typeface="Calibri" panose="020F0502020204030204" pitchFamily="34" charset="0"/>
              </a:rPr>
              <a:t>ovenliggende</a:t>
            </a:r>
            <a:r>
              <a:rPr lang="da-DK" sz="2000" dirty="0">
                <a:latin typeface="+mj-lt"/>
                <a:cs typeface="Calibri" panose="020F0502020204030204" pitchFamily="34" charset="0"/>
              </a:rPr>
              <a:t> murværk.</a:t>
            </a:r>
          </a:p>
          <a:p>
            <a:r>
              <a:rPr lang="da-DK" sz="2000" dirty="0">
                <a:latin typeface="+mj-lt"/>
                <a:cs typeface="Calibri" panose="020F0502020204030204" pitchFamily="34" charset="0"/>
              </a:rPr>
              <a:t>Ved nedrivningen af brandtomten på Snogebakken 31 kunne det konstateres, at der de fleste steder var indlagt en sådan membran, men tilstanden af den var mangelfuld. </a:t>
            </a:r>
          </a:p>
          <a:p>
            <a:r>
              <a:rPr lang="da-DK" sz="2000" dirty="0">
                <a:latin typeface="+mj-lt"/>
                <a:cs typeface="Calibri" panose="020F0502020204030204" pitchFamily="34" charset="0"/>
              </a:rPr>
              <a:t>Den indlagte asfaltpap var porøs, manglede nogle steder og var i stykker næsten alle steder. </a:t>
            </a:r>
            <a:r>
              <a:rPr lang="da-DK" sz="2000" i="1" dirty="0">
                <a:latin typeface="+mj-lt"/>
                <a:cs typeface="Calibri" panose="020F0502020204030204" pitchFamily="34" charset="0"/>
              </a:rPr>
              <a:t>Foto</a:t>
            </a:r>
          </a:p>
          <a:p>
            <a:pPr marL="0" indent="0">
              <a:buNone/>
            </a:pPr>
            <a:endParaRPr lang="da-DK" sz="800" dirty="0">
              <a:latin typeface="+mj-lt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da-DK" sz="2000" b="1" dirty="0">
                <a:latin typeface="+mj-lt"/>
                <a:cs typeface="Calibri" panose="020F0502020204030204" pitchFamily="34" charset="0"/>
              </a:rPr>
              <a:t>Konklusionen er, at ved en bibeholdelse af de murede facader vil der fortsat kunne ske en </a:t>
            </a:r>
            <a:r>
              <a:rPr lang="da-DK" sz="2000" b="1" dirty="0" err="1">
                <a:latin typeface="+mj-lt"/>
                <a:cs typeface="Calibri" panose="020F0502020204030204" pitchFamily="34" charset="0"/>
              </a:rPr>
              <a:t>fugtoptrængning</a:t>
            </a:r>
            <a:r>
              <a:rPr lang="da-DK" sz="2000" b="1" dirty="0">
                <a:latin typeface="+mj-lt"/>
                <a:cs typeface="Calibri" panose="020F0502020204030204" pitchFamily="34" charset="0"/>
              </a:rPr>
              <a:t> i væggene.</a:t>
            </a:r>
          </a:p>
        </p:txBody>
      </p:sp>
    </p:spTree>
    <p:extLst>
      <p:ext uri="{BB962C8B-B14F-4D97-AF65-F5344CB8AC3E}">
        <p14:creationId xmlns:p14="http://schemas.microsoft.com/office/powerpoint/2010/main" val="22801745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F62288-46C5-4009-AB66-730195DAB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a-DK" dirty="0"/>
              <a:t>Hvem er vi?</a:t>
            </a:r>
            <a:br>
              <a:rPr lang="da-DK" dirty="0"/>
            </a:br>
            <a:endParaRPr lang="da-DK" sz="2000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1CDDA48-9310-4613-80E9-9F029864A6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060848"/>
            <a:ext cx="7772400" cy="4114800"/>
          </a:xfrm>
        </p:spPr>
        <p:txBody>
          <a:bodyPr/>
          <a:lstStyle/>
          <a:p>
            <a:r>
              <a:rPr lang="da-DK" sz="1800" dirty="0"/>
              <a:t>Peter Nellemann, afdelingsformand og selskabsbestyrelsen</a:t>
            </a:r>
          </a:p>
          <a:p>
            <a:r>
              <a:rPr lang="da-DK" sz="1800" dirty="0"/>
              <a:t>Søren </a:t>
            </a:r>
            <a:r>
              <a:rPr lang="da-DK" sz="1800" dirty="0" err="1"/>
              <a:t>Amholt</a:t>
            </a:r>
            <a:r>
              <a:rPr lang="da-DK" sz="1800" dirty="0"/>
              <a:t>, byggeudvalg og selskabsbestyrelsen</a:t>
            </a:r>
          </a:p>
          <a:p>
            <a:endParaRPr lang="da-DK" sz="1800" dirty="0"/>
          </a:p>
          <a:p>
            <a:r>
              <a:rPr lang="da-DK" sz="1800" dirty="0"/>
              <a:t>Nanna Aae Christensen, projektleder Byg og Renovering, DAB</a:t>
            </a:r>
          </a:p>
          <a:p>
            <a:r>
              <a:rPr lang="da-DK" sz="1800" dirty="0"/>
              <a:t>Jane Skou Gettermann, bestyrelseskonsulent, DAB</a:t>
            </a:r>
          </a:p>
          <a:p>
            <a:r>
              <a:rPr lang="da-DK" sz="1800" dirty="0"/>
              <a:t>Jeppe Ulrich, driftschef, DAB</a:t>
            </a:r>
          </a:p>
          <a:p>
            <a:r>
              <a:rPr lang="da-DK" sz="1800" dirty="0"/>
              <a:t>Mie Hostrup Jørgensen, genhusningskonsulent, DAB</a:t>
            </a:r>
          </a:p>
          <a:p>
            <a:pPr marL="0" indent="0">
              <a:buNone/>
            </a:pPr>
            <a:endParaRPr lang="da-DK" sz="1800" dirty="0"/>
          </a:p>
          <a:p>
            <a:r>
              <a:rPr lang="da-DK" sz="1800" dirty="0"/>
              <a:t>Finn Mørck Nielsen, EKAS</a:t>
            </a:r>
          </a:p>
          <a:p>
            <a:r>
              <a:rPr lang="da-DK" sz="1800" dirty="0"/>
              <a:t>Lars Poulsen, EKAS</a:t>
            </a:r>
          </a:p>
          <a:p>
            <a:r>
              <a:rPr lang="da-DK" sz="1800" dirty="0"/>
              <a:t>Lotte Fogt-Sørensen, arkitekt, Mangor &amp; Nagel</a:t>
            </a:r>
          </a:p>
          <a:p>
            <a:endParaRPr lang="da-DK" sz="1800" dirty="0"/>
          </a:p>
          <a:p>
            <a:endParaRPr lang="da-DK" sz="1800" dirty="0"/>
          </a:p>
        </p:txBody>
      </p:sp>
    </p:spTree>
    <p:extLst>
      <p:ext uri="{BB962C8B-B14F-4D97-AF65-F5344CB8AC3E}">
        <p14:creationId xmlns:p14="http://schemas.microsoft.com/office/powerpoint/2010/main" val="115146437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AEE033-5B00-4C7A-9B58-F1205D2BE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181" y="548680"/>
            <a:ext cx="7918648" cy="1008112"/>
          </a:xfrm>
        </p:spPr>
        <p:txBody>
          <a:bodyPr/>
          <a:lstStyle/>
          <a:p>
            <a:r>
              <a:rPr lang="da-DK" sz="3600" kern="12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Samlet konklusion på undersøgelserne</a:t>
            </a:r>
            <a:endParaRPr lang="da-DK" sz="3600" dirty="0">
              <a:latin typeface="+mj-lt"/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E71669B-8FEC-441C-B0DB-F77E96A10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3305" y="1700808"/>
            <a:ext cx="7772400" cy="4006890"/>
          </a:xfrm>
        </p:spPr>
        <p:txBody>
          <a:bodyPr/>
          <a:lstStyle/>
          <a:p>
            <a:r>
              <a:rPr lang="da-DK" sz="2000" b="1" dirty="0">
                <a:latin typeface="+mj-lt"/>
                <a:cs typeface="Calibri" panose="020F0502020204030204" pitchFamily="34" charset="0"/>
              </a:rPr>
              <a:t>Vandet fra omfangsdrænene vil ikke kunne bortledes hverken til faskiner eller ledningsnet, og dermed kan der ikke etableres dræn. </a:t>
            </a:r>
          </a:p>
          <a:p>
            <a:r>
              <a:rPr lang="da-DK" sz="2000" b="1" dirty="0">
                <a:latin typeface="+mj-lt"/>
                <a:cs typeface="Calibri" panose="020F0502020204030204" pitchFamily="34" charset="0"/>
              </a:rPr>
              <a:t>En efterisolering af soklerne vil kun have en begrænset effekt.</a:t>
            </a:r>
          </a:p>
          <a:p>
            <a:r>
              <a:rPr lang="da-DK" sz="2000" b="1" dirty="0">
                <a:latin typeface="+mj-lt"/>
                <a:cs typeface="Calibri" panose="020F0502020204030204" pitchFamily="34" charset="0"/>
              </a:rPr>
              <a:t>Efterisoleringen af krybekældrene giver gunstige betingelser for skimmelvækst.</a:t>
            </a:r>
          </a:p>
          <a:p>
            <a:r>
              <a:rPr lang="da-DK" sz="2000" b="1" dirty="0">
                <a:latin typeface="+mj-lt"/>
                <a:cs typeface="Calibri" panose="020F0502020204030204" pitchFamily="34" charset="0"/>
              </a:rPr>
              <a:t>Ved bibeholdelse af krybekældrene vil der være et for højt radonniveau i boligerne.</a:t>
            </a:r>
          </a:p>
          <a:p>
            <a:r>
              <a:rPr lang="da-DK" sz="2000" b="1" dirty="0">
                <a:latin typeface="+mj-lt"/>
                <a:cs typeface="Calibri" panose="020F0502020204030204" pitchFamily="34" charset="0"/>
              </a:rPr>
              <a:t>Hvis de murede facader bibeholdes vil der fortsat kunne ske en </a:t>
            </a:r>
            <a:r>
              <a:rPr lang="da-DK" sz="2000" b="1" dirty="0" err="1">
                <a:latin typeface="+mj-lt"/>
                <a:cs typeface="Calibri" panose="020F0502020204030204" pitchFamily="34" charset="0"/>
              </a:rPr>
              <a:t>fugtoptrængning</a:t>
            </a:r>
            <a:r>
              <a:rPr lang="da-DK" sz="2000" b="1" dirty="0">
                <a:latin typeface="+mj-lt"/>
                <a:cs typeface="Calibri" panose="020F0502020204030204" pitchFamily="34" charset="0"/>
              </a:rPr>
              <a:t> i væggene fra sokkel og krybekælder.</a:t>
            </a:r>
          </a:p>
          <a:p>
            <a:endParaRPr lang="da-DK" sz="2000" dirty="0">
              <a:latin typeface="+mj-lt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da-DK" sz="2000" b="1" dirty="0"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2651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AEE033-5B00-4C7A-9B58-F1205D2BE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181" y="548680"/>
            <a:ext cx="7918648" cy="1008112"/>
          </a:xfrm>
        </p:spPr>
        <p:txBody>
          <a:bodyPr/>
          <a:lstStyle/>
          <a:p>
            <a:pPr algn="l"/>
            <a:r>
              <a:rPr lang="da-DK" sz="3600" kern="12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Konklusion i stikordsform, hvis krybekældrene bibeholdes:</a:t>
            </a:r>
            <a:endParaRPr lang="da-DK" sz="3600" dirty="0">
              <a:latin typeface="+mj-lt"/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E71669B-8FEC-441C-B0DB-F77E96A10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3304" y="1916832"/>
            <a:ext cx="8077167" cy="4006890"/>
          </a:xfrm>
        </p:spPr>
        <p:txBody>
          <a:bodyPr/>
          <a:lstStyle/>
          <a:p>
            <a:r>
              <a:rPr lang="da-DK" sz="2000" b="1" dirty="0">
                <a:latin typeface="+mj-lt"/>
                <a:cs typeface="Calibri" panose="020F0502020204030204" pitchFamily="34" charset="0"/>
              </a:rPr>
              <a:t>Nødvendigt omfangsdræn kan ikke etableres. </a:t>
            </a:r>
          </a:p>
          <a:p>
            <a:r>
              <a:rPr lang="da-DK" sz="2000" b="1" dirty="0">
                <a:latin typeface="+mj-lt"/>
                <a:cs typeface="Calibri" panose="020F0502020204030204" pitchFamily="34" charset="0"/>
              </a:rPr>
              <a:t>Efterisolering af soklerne vil ikke virke godt nok.</a:t>
            </a:r>
          </a:p>
          <a:p>
            <a:r>
              <a:rPr lang="da-DK" sz="2000" b="1" dirty="0">
                <a:latin typeface="+mj-lt"/>
                <a:cs typeface="Calibri" panose="020F0502020204030204" pitchFamily="34" charset="0"/>
              </a:rPr>
              <a:t>Efterisoleringen i kældrene giver skimmelvækst.</a:t>
            </a:r>
          </a:p>
          <a:p>
            <a:r>
              <a:rPr lang="da-DK" sz="2000" b="1" dirty="0">
                <a:latin typeface="+mj-lt"/>
                <a:cs typeface="Calibri" panose="020F0502020204030204" pitchFamily="34" charset="0"/>
              </a:rPr>
              <a:t>For højt radonniveau i boligerne kan ikke reduceres tilstrækkeligt.</a:t>
            </a:r>
          </a:p>
          <a:p>
            <a:r>
              <a:rPr lang="da-DK" sz="2000" b="1" dirty="0">
                <a:latin typeface="+mj-lt"/>
                <a:cs typeface="Calibri" panose="020F0502020204030204" pitchFamily="34" charset="0"/>
              </a:rPr>
              <a:t>Der vil fortsat kunne ske en </a:t>
            </a:r>
            <a:r>
              <a:rPr lang="da-DK" sz="2000" b="1" dirty="0" err="1">
                <a:latin typeface="+mj-lt"/>
                <a:cs typeface="Calibri" panose="020F0502020204030204" pitchFamily="34" charset="0"/>
              </a:rPr>
              <a:t>fugtoptrængning</a:t>
            </a:r>
            <a:r>
              <a:rPr lang="da-DK" sz="2000" b="1" dirty="0">
                <a:latin typeface="+mj-lt"/>
                <a:cs typeface="Calibri" panose="020F0502020204030204" pitchFamily="34" charset="0"/>
              </a:rPr>
              <a:t> i væggene fra sokkel og krybekælder.</a:t>
            </a:r>
          </a:p>
          <a:p>
            <a:endParaRPr lang="da-DK" sz="2000" dirty="0">
              <a:latin typeface="+mj-lt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da-DK" sz="2800" b="1" dirty="0"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1400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AEE033-5B00-4C7A-9B58-F1205D2BE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181" y="548680"/>
            <a:ext cx="7918648" cy="1008112"/>
          </a:xfrm>
        </p:spPr>
        <p:txBody>
          <a:bodyPr/>
          <a:lstStyle/>
          <a:p>
            <a:pPr algn="l"/>
            <a:r>
              <a:rPr lang="da-DK" sz="3600" kern="12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Konklusion i stikordsform, hvis krybekældrene bibeholdes:</a:t>
            </a:r>
            <a:endParaRPr lang="da-DK" sz="3600" dirty="0">
              <a:latin typeface="+mj-lt"/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E71669B-8FEC-441C-B0DB-F77E96A10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3304" y="1916832"/>
            <a:ext cx="8077167" cy="4006890"/>
          </a:xfrm>
        </p:spPr>
        <p:txBody>
          <a:bodyPr/>
          <a:lstStyle/>
          <a:p>
            <a:r>
              <a:rPr lang="da-DK" sz="2000" b="1" dirty="0">
                <a:latin typeface="+mj-lt"/>
                <a:cs typeface="Calibri" panose="020F0502020204030204" pitchFamily="34" charset="0"/>
              </a:rPr>
              <a:t>Nødvendigt omfangsdræn kan ikke etableres. </a:t>
            </a:r>
          </a:p>
          <a:p>
            <a:r>
              <a:rPr lang="da-DK" sz="2000" b="1" dirty="0">
                <a:latin typeface="+mj-lt"/>
                <a:cs typeface="Calibri" panose="020F0502020204030204" pitchFamily="34" charset="0"/>
              </a:rPr>
              <a:t>Efterisolering af soklerne vil ikke virke godt nok.</a:t>
            </a:r>
          </a:p>
          <a:p>
            <a:r>
              <a:rPr lang="da-DK" sz="2000" b="1" dirty="0">
                <a:latin typeface="+mj-lt"/>
                <a:cs typeface="Calibri" panose="020F0502020204030204" pitchFamily="34" charset="0"/>
              </a:rPr>
              <a:t>Efterisoleringen i kældrene giver skimmelvækst.</a:t>
            </a:r>
          </a:p>
          <a:p>
            <a:r>
              <a:rPr lang="da-DK" sz="2000" b="1" dirty="0">
                <a:latin typeface="+mj-lt"/>
                <a:cs typeface="Calibri" panose="020F0502020204030204" pitchFamily="34" charset="0"/>
              </a:rPr>
              <a:t>For højt radonniveau i boligerne kan ikke reduceres tilstrækkeligt.</a:t>
            </a:r>
          </a:p>
          <a:p>
            <a:r>
              <a:rPr lang="da-DK" sz="2000" b="1" dirty="0">
                <a:latin typeface="+mj-lt"/>
                <a:cs typeface="Calibri" panose="020F0502020204030204" pitchFamily="34" charset="0"/>
              </a:rPr>
              <a:t>Der vil fortsat kunne ske en </a:t>
            </a:r>
            <a:r>
              <a:rPr lang="da-DK" sz="2000" b="1" dirty="0" err="1">
                <a:latin typeface="+mj-lt"/>
                <a:cs typeface="Calibri" panose="020F0502020204030204" pitchFamily="34" charset="0"/>
              </a:rPr>
              <a:t>fugtoptrængning</a:t>
            </a:r>
            <a:r>
              <a:rPr lang="da-DK" sz="2000" b="1" dirty="0">
                <a:latin typeface="+mj-lt"/>
                <a:cs typeface="Calibri" panose="020F0502020204030204" pitchFamily="34" charset="0"/>
              </a:rPr>
              <a:t> i væggene fra sokkel og krybekælder.</a:t>
            </a:r>
          </a:p>
          <a:p>
            <a:endParaRPr lang="da-DK" sz="2000" dirty="0">
              <a:latin typeface="+mj-lt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da-DK" sz="2800" b="1" dirty="0">
                <a:latin typeface="+mj-lt"/>
                <a:cs typeface="Calibri" panose="020F0502020204030204" pitchFamily="34" charset="0"/>
              </a:rPr>
              <a:t>Den samlede konklusion er, at indeklimaproblemerne ikke vil kunne løses, hvis krybekældrene bibeholdes.</a:t>
            </a:r>
          </a:p>
        </p:txBody>
      </p:sp>
    </p:spTree>
    <p:extLst>
      <p:ext uri="{BB962C8B-B14F-4D97-AF65-F5344CB8AC3E}">
        <p14:creationId xmlns:p14="http://schemas.microsoft.com/office/powerpoint/2010/main" val="214048182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E71669B-8FEC-441C-B0DB-F77E96A10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6" y="476672"/>
            <a:ext cx="8077167" cy="4006890"/>
          </a:xfrm>
        </p:spPr>
        <p:txBody>
          <a:bodyPr/>
          <a:lstStyle/>
          <a:p>
            <a:pPr marL="0" indent="0">
              <a:buNone/>
            </a:pPr>
            <a:endParaRPr lang="da-DK" sz="2000" dirty="0">
              <a:latin typeface="+mj-lt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da-DK" sz="2800" b="1" dirty="0">
                <a:latin typeface="+mj-lt"/>
                <a:cs typeface="Calibri" panose="020F0502020204030204" pitchFamily="34" charset="0"/>
              </a:rPr>
              <a:t>Den samlede konklusion er, at indeklimaproblemerne ikke vil kunne løses, hvis krybekældrene bibeholdes.</a:t>
            </a:r>
          </a:p>
          <a:p>
            <a:pPr marL="0" indent="0">
              <a:buNone/>
            </a:pPr>
            <a:endParaRPr lang="da-DK" sz="2800" b="1" dirty="0">
              <a:latin typeface="+mj-lt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da-DK" sz="2800" b="1" dirty="0">
                <a:latin typeface="+mj-lt"/>
                <a:cs typeface="Calibri" panose="020F0502020204030204" pitchFamily="34" charset="0"/>
              </a:rPr>
              <a:t>Landsbyggefonden er enig i denne konklusion.</a:t>
            </a:r>
          </a:p>
        </p:txBody>
      </p:sp>
    </p:spTree>
    <p:extLst>
      <p:ext uri="{BB962C8B-B14F-4D97-AF65-F5344CB8AC3E}">
        <p14:creationId xmlns:p14="http://schemas.microsoft.com/office/powerpoint/2010/main" val="7730299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9D6D21-A2AD-41E9-9B91-458913AC6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248" y="908720"/>
            <a:ext cx="7772400" cy="1143000"/>
          </a:xfrm>
        </p:spPr>
        <p:txBody>
          <a:bodyPr/>
          <a:lstStyle/>
          <a:p>
            <a:r>
              <a:rPr lang="da-DK" sz="3600" dirty="0">
                <a:latin typeface="+mj-lt"/>
                <a:cs typeface="Calibri" panose="020F0502020204030204" pitchFamily="34" charset="0"/>
              </a:rPr>
              <a:t>Sløjfning af krybekældre</a:t>
            </a:r>
            <a:br>
              <a:rPr lang="da-DK" sz="3600" dirty="0">
                <a:latin typeface="+mj-lt"/>
                <a:cs typeface="Calibri" panose="020F0502020204030204" pitchFamily="34" charset="0"/>
              </a:rPr>
            </a:br>
            <a:r>
              <a:rPr lang="da-DK" sz="3600" dirty="0">
                <a:latin typeface="+mj-lt"/>
                <a:cs typeface="Calibri" panose="020F0502020204030204" pitchFamily="34" charset="0"/>
              </a:rPr>
              <a:t>Etablering af nye terrændæk</a:t>
            </a:r>
            <a:br>
              <a:rPr lang="da-DK" sz="3600" dirty="0">
                <a:latin typeface="+mj-lt"/>
                <a:cs typeface="Calibri" panose="020F0502020204030204" pitchFamily="34" charset="0"/>
              </a:rPr>
            </a:br>
            <a:r>
              <a:rPr lang="da-DK" sz="3600" dirty="0">
                <a:latin typeface="+mj-lt"/>
                <a:cs typeface="Calibri" panose="020F0502020204030204" pitchFamily="34" charset="0"/>
              </a:rPr>
              <a:t>Hvad omfatter det?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6CA0FA0-9801-4F00-A9FB-E48DDCFA96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825079"/>
            <a:ext cx="7772400" cy="3124201"/>
          </a:xfrm>
        </p:spPr>
        <p:txBody>
          <a:bodyPr/>
          <a:lstStyle/>
          <a:p>
            <a:r>
              <a:rPr lang="da-DK" sz="2000" dirty="0">
                <a:latin typeface="+mj-lt"/>
                <a:cs typeface="Calibri" panose="020F0502020204030204" pitchFamily="34" charset="0"/>
              </a:rPr>
              <a:t>Alle gulve og ikke-bærende indervægge fjernes</a:t>
            </a:r>
          </a:p>
          <a:p>
            <a:r>
              <a:rPr lang="da-DK" sz="2000" dirty="0">
                <a:latin typeface="+mj-lt"/>
                <a:cs typeface="Calibri" panose="020F0502020204030204" pitchFamily="34" charset="0"/>
              </a:rPr>
              <a:t>Isolering, understøtninger mv. i krybekælder fjernes</a:t>
            </a:r>
          </a:p>
          <a:p>
            <a:r>
              <a:rPr lang="da-DK" sz="2000" dirty="0">
                <a:latin typeface="+mj-lt"/>
                <a:cs typeface="Calibri" panose="020F0502020204030204" pitchFamily="34" charset="0"/>
              </a:rPr>
              <a:t>Krybekælder fyldes delvis op med eksempelvis Leca-sten</a:t>
            </a:r>
          </a:p>
          <a:p>
            <a:r>
              <a:rPr lang="da-DK" sz="2000" dirty="0">
                <a:latin typeface="+mj-lt"/>
                <a:cs typeface="Calibri" panose="020F0502020204030204" pitchFamily="34" charset="0"/>
              </a:rPr>
              <a:t>Resten af hullet isoleres og danner underlag for nyt terrændæk</a:t>
            </a:r>
          </a:p>
          <a:p>
            <a:r>
              <a:rPr lang="da-DK" sz="2000" dirty="0">
                <a:latin typeface="+mj-lt"/>
                <a:cs typeface="Calibri" panose="020F0502020204030204" pitchFamily="34" charset="0"/>
              </a:rPr>
              <a:t>Der etableres et nyt terrændæk i eksempelvis beton</a:t>
            </a:r>
          </a:p>
          <a:p>
            <a:r>
              <a:rPr lang="da-DK" sz="2000" dirty="0">
                <a:latin typeface="+mj-lt"/>
                <a:cs typeface="Calibri" panose="020F0502020204030204" pitchFamily="34" charset="0"/>
              </a:rPr>
              <a:t>Herpå kan så rejses nye lette indervægge og etableres nyt gulv</a:t>
            </a:r>
          </a:p>
          <a:p>
            <a:endParaRPr lang="da-DK" sz="2000" dirty="0"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48245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9D6D21-A2AD-41E9-9B91-458913AC6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600" dirty="0">
                <a:latin typeface="+mj-lt"/>
                <a:cs typeface="Calibri" panose="020F0502020204030204" pitchFamily="34" charset="0"/>
              </a:rPr>
              <a:t>Hvad er der så tilbage af den eksisterende bygning?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6CA0FA0-9801-4F00-A9FB-E48DDCFA96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564904"/>
            <a:ext cx="7772400" cy="3124201"/>
          </a:xfrm>
        </p:spPr>
        <p:txBody>
          <a:bodyPr/>
          <a:lstStyle/>
          <a:p>
            <a:r>
              <a:rPr lang="da-DK" sz="2000" dirty="0">
                <a:latin typeface="+mj-lt"/>
                <a:cs typeface="Calibri" panose="020F0502020204030204" pitchFamily="34" charset="0"/>
              </a:rPr>
              <a:t>De murede vægge</a:t>
            </a:r>
          </a:p>
          <a:p>
            <a:r>
              <a:rPr lang="da-DK" sz="2000" dirty="0">
                <a:latin typeface="+mj-lt"/>
                <a:cs typeface="Calibri" panose="020F0502020204030204" pitchFamily="34" charset="0"/>
              </a:rPr>
              <a:t>Taget</a:t>
            </a:r>
          </a:p>
          <a:p>
            <a:r>
              <a:rPr lang="da-DK" sz="2000" dirty="0">
                <a:latin typeface="+mj-lt"/>
                <a:cs typeface="Calibri" panose="020F0502020204030204" pitchFamily="34" charset="0"/>
              </a:rPr>
              <a:t>Annekset ved indgangen</a:t>
            </a:r>
          </a:p>
          <a:p>
            <a:endParaRPr lang="da-DK" sz="2000" dirty="0"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45448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BF9779-1773-4239-9B03-1EAA951F3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+mj-lt"/>
                <a:cs typeface="Calibri" panose="020F0502020204030204" pitchFamily="34" charset="0"/>
              </a:rPr>
              <a:t>De murede facadevægge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922006E3-7158-41E5-A2F7-1C77AE52ED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67522" y="692696"/>
            <a:ext cx="4873240" cy="5169148"/>
          </a:xfrm>
          <a:prstGeom prst="rect">
            <a:avLst/>
          </a:prstGeom>
        </p:spPr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A6A9F30-D585-4897-8B5A-A4E02E601BA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da-DK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latin typeface="+mj-lt"/>
              </a:rPr>
              <a:t>Har kun 70 mm isolering, der nogle steder er faldet noget sammen.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latin typeface="+mj-lt"/>
              </a:rPr>
              <a:t>Kuldebroer.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latin typeface="+mj-lt"/>
              </a:rPr>
              <a:t>Dårlige fuger og sten i et vist omfang.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latin typeface="+mj-lt"/>
              </a:rPr>
              <a:t>Utæt fugtspærre mellem murværk og sokkel.</a:t>
            </a:r>
          </a:p>
          <a:p>
            <a:endParaRPr lang="da-DK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3467628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EE59D8A6-3EF1-4270-823E-EF39708FC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32656"/>
            <a:ext cx="8839200" cy="511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58566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bygning, mursten, side, luft&#10;&#10;Automatisk genereret beskrivelse">
            <a:extLst>
              <a:ext uri="{FF2B5EF4-FFF2-40B4-BE49-F238E27FC236}">
                <a16:creationId xmlns:a16="http://schemas.microsoft.com/office/drawing/2014/main" id="{44EDC83E-ED1D-47CA-883F-91D90F77B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812" y="260648"/>
            <a:ext cx="7956376" cy="596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82485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bygning, mursten, vindue, mand&#10;&#10;Automatisk genereret beskrivelse">
            <a:extLst>
              <a:ext uri="{FF2B5EF4-FFF2-40B4-BE49-F238E27FC236}">
                <a16:creationId xmlns:a16="http://schemas.microsoft.com/office/drawing/2014/main" id="{09B4FE0A-8B00-4F4C-83EC-7FC42D37AF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797" y="116632"/>
            <a:ext cx="8220405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2093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F62288-46C5-4009-AB66-730195DAB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a-DK" dirty="0"/>
              <a:t>Landsbyggefonden støtter</a:t>
            </a:r>
            <a:br>
              <a:rPr lang="da-DK" dirty="0"/>
            </a:br>
            <a:r>
              <a:rPr lang="da-DK" sz="2400" dirty="0"/>
              <a:t>….men hvad er en helhedsplan?</a:t>
            </a:r>
            <a:br>
              <a:rPr lang="da-DK" dirty="0"/>
            </a:br>
            <a:endParaRPr lang="da-DK" sz="2000" dirty="0"/>
          </a:p>
        </p:txBody>
      </p:sp>
      <p:sp>
        <p:nvSpPr>
          <p:cNvPr id="4" name="Pladsholder til indhold 2">
            <a:extLst>
              <a:ext uri="{FF2B5EF4-FFF2-40B4-BE49-F238E27FC236}">
                <a16:creationId xmlns:a16="http://schemas.microsoft.com/office/drawing/2014/main" id="{BAE37A2A-ABFD-45F2-B3BA-852394B57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636912"/>
            <a:ext cx="7772400" cy="4114800"/>
          </a:xfrm>
        </p:spPr>
        <p:txBody>
          <a:bodyPr/>
          <a:lstStyle/>
          <a:p>
            <a:r>
              <a:rPr lang="da-DK" sz="1800" dirty="0"/>
              <a:t>En helhedsplan fremtidssikrer afdelingen så der ikke skal gennemføres større renoveringsarbejder mange år frem.</a:t>
            </a:r>
          </a:p>
          <a:p>
            <a:endParaRPr lang="da-DK" sz="1800" dirty="0"/>
          </a:p>
          <a:p>
            <a:r>
              <a:rPr lang="da-DK" sz="1800" dirty="0"/>
              <a:t>En helhedsplan er med til at opnå</a:t>
            </a:r>
          </a:p>
          <a:p>
            <a:pPr lvl="1"/>
            <a:r>
              <a:rPr lang="da-DK" sz="1800" dirty="0"/>
              <a:t>Fysisk</a:t>
            </a:r>
          </a:p>
          <a:p>
            <a:pPr lvl="1"/>
            <a:r>
              <a:rPr lang="da-DK" sz="1800" dirty="0"/>
              <a:t>Økonomisk og </a:t>
            </a:r>
          </a:p>
          <a:p>
            <a:pPr lvl="1"/>
            <a:r>
              <a:rPr lang="da-DK" sz="1800" dirty="0"/>
              <a:t>Socialt bæredygtige boligområder</a:t>
            </a:r>
          </a:p>
          <a:p>
            <a:endParaRPr lang="da-DK" sz="1800" dirty="0"/>
          </a:p>
          <a:p>
            <a:endParaRPr lang="da-DK" sz="1800" dirty="0"/>
          </a:p>
          <a:p>
            <a:endParaRPr lang="da-DK" sz="1800" dirty="0"/>
          </a:p>
        </p:txBody>
      </p:sp>
    </p:spTree>
    <p:extLst>
      <p:ext uri="{BB962C8B-B14F-4D97-AF65-F5344CB8AC3E}">
        <p14:creationId xmlns:p14="http://schemas.microsoft.com/office/powerpoint/2010/main" val="346796334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09C6DC7F-3F24-48C7-8615-369C80B71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107" y="620688"/>
            <a:ext cx="8453786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83126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BF9779-1773-4239-9B03-1EAA951F3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+mj-lt"/>
                <a:cs typeface="Calibri" panose="020F0502020204030204" pitchFamily="34" charset="0"/>
              </a:rPr>
              <a:t>De murede facadevægge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922006E3-7158-41E5-A2F7-1C77AE52ED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67522" y="692696"/>
            <a:ext cx="4873240" cy="5169148"/>
          </a:xfrm>
          <a:prstGeom prst="rect">
            <a:avLst/>
          </a:prstGeom>
        </p:spPr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A6A9F30-D585-4897-8B5A-A4E02E601BA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da-DK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latin typeface="+mj-lt"/>
              </a:rPr>
              <a:t>Har kun 70 mm isolering, der nogle steder er faldet noget sammen.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latin typeface="+mj-lt"/>
              </a:rPr>
              <a:t>Kuldebroer.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latin typeface="+mj-lt"/>
              </a:rPr>
              <a:t>Dårlige fuger og sten i et vist omfang.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latin typeface="+mj-lt"/>
              </a:rPr>
              <a:t>Utæt fugtspærre mellem murværk og sokkel.</a:t>
            </a:r>
          </a:p>
          <a:p>
            <a:endParaRPr lang="da-DK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9658261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BF9779-1773-4239-9B03-1EAA951F3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+mj-lt"/>
                <a:cs typeface="Calibri" panose="020F0502020204030204" pitchFamily="34" charset="0"/>
              </a:rPr>
              <a:t>Tage og lofter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A6A9F30-D585-4897-8B5A-A4E02E601B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240360" cy="4691063"/>
          </a:xfrm>
        </p:spPr>
        <p:txBody>
          <a:bodyPr/>
          <a:lstStyle/>
          <a:p>
            <a:endParaRPr lang="da-DK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latin typeface="+mj-lt"/>
              </a:rPr>
              <a:t>Dårlig og slidt tagbeklædning.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latin typeface="+mj-lt"/>
              </a:rPr>
              <a:t>Dårlige ventilationsforhold i tagkonstruktionen.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latin typeface="+mj-lt"/>
              </a:rPr>
              <a:t>Isolering opfylder ikke nuværende krav.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latin typeface="+mj-lt"/>
              </a:rPr>
              <a:t>Risiko for uforudsigelige svigt og skader i tagkonstruktionen.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latin typeface="+mj-lt"/>
              </a:rPr>
              <a:t>Ny loftsbeklædning påkrævet.</a:t>
            </a:r>
          </a:p>
        </p:txBody>
      </p:sp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428C1CEE-511A-4BF9-A250-B91DADA358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97560" y="731837"/>
            <a:ext cx="4989240" cy="463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24408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5D02DFAA-D330-4D39-8E95-A022D0B4A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116" y="116632"/>
            <a:ext cx="7983768" cy="615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32682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bygning, sten, gammel, stabel&#10;&#10;Automatisk genereret beskrivelse">
            <a:extLst>
              <a:ext uri="{FF2B5EF4-FFF2-40B4-BE49-F238E27FC236}">
                <a16:creationId xmlns:a16="http://schemas.microsoft.com/office/drawing/2014/main" id="{F9991DC5-FC91-441A-9637-328170404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836712"/>
            <a:ext cx="8284412" cy="465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32303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B1CE2623-5992-43F9-A934-110FE6EDF9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260648"/>
            <a:ext cx="7680892" cy="593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39057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BF9779-1773-4239-9B03-1EAA951F3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+mj-lt"/>
                <a:cs typeface="Calibri" panose="020F0502020204030204" pitchFamily="34" charset="0"/>
              </a:rPr>
              <a:t>Tage og lofter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A6A9F30-D585-4897-8B5A-A4E02E601B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240360" cy="4691063"/>
          </a:xfrm>
        </p:spPr>
        <p:txBody>
          <a:bodyPr/>
          <a:lstStyle/>
          <a:p>
            <a:endParaRPr lang="da-DK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latin typeface="+mj-lt"/>
              </a:rPr>
              <a:t>Dårlig og slidt tagbeklædning.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latin typeface="+mj-lt"/>
              </a:rPr>
              <a:t>Dårlige ventilationsforhold i tagkonstruktionen.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latin typeface="+mj-lt"/>
              </a:rPr>
              <a:t>Isolering opfylder ikke nuværende krav.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latin typeface="+mj-lt"/>
              </a:rPr>
              <a:t>Risiko for uforudsigelige svigt og skader i tagkonstruktionen.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latin typeface="+mj-lt"/>
              </a:rPr>
              <a:t>Ny loftsbeklædning påkrævet.</a:t>
            </a:r>
          </a:p>
        </p:txBody>
      </p:sp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428C1CEE-511A-4BF9-A250-B91DADA358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97560" y="731837"/>
            <a:ext cx="4989240" cy="463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23266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BF9779-1773-4239-9B03-1EAA951F3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+mj-lt"/>
                <a:cs typeface="Calibri" panose="020F0502020204030204" pitchFamily="34" charset="0"/>
              </a:rPr>
              <a:t>Annekset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A6A9F30-D585-4897-8B5A-A4E02E601B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240360" cy="4691063"/>
          </a:xfrm>
        </p:spPr>
        <p:txBody>
          <a:bodyPr/>
          <a:lstStyle/>
          <a:p>
            <a:endParaRPr lang="da-DK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latin typeface="+mj-lt"/>
              </a:rPr>
              <a:t>Vægge dårligt isolerede og uden membran.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latin typeface="+mj-lt"/>
              </a:rPr>
              <a:t>Lille loftshøjde.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latin typeface="+mj-lt"/>
              </a:rPr>
              <a:t>Ikke mulighed for effektiv udluftning.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latin typeface="+mj-lt"/>
              </a:rPr>
              <a:t>Resulterer i risiko for skimmelsvampeangreb.</a:t>
            </a:r>
          </a:p>
        </p:txBody>
      </p:sp>
      <p:pic>
        <p:nvPicPr>
          <p:cNvPr id="13" name="Pladsholder til indhold 12">
            <a:extLst>
              <a:ext uri="{FF2B5EF4-FFF2-40B4-BE49-F238E27FC236}">
                <a16:creationId xmlns:a16="http://schemas.microsoft.com/office/drawing/2014/main" id="{37C22646-CB52-4C13-B71D-264CA95DFF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5050" y="577726"/>
            <a:ext cx="5111750" cy="524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71801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8E3EA00D-B713-4687-BC62-E85A9A084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260648"/>
            <a:ext cx="8316416" cy="596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60940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996CDE53-44D2-4E92-9B90-5D2AE9A23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" y="260648"/>
            <a:ext cx="8724900" cy="597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3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F62288-46C5-4009-AB66-730195DAB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a-DK" dirty="0"/>
              <a:t>Landsbyggefonden støtter</a:t>
            </a:r>
            <a:br>
              <a:rPr lang="da-DK" dirty="0"/>
            </a:br>
            <a:r>
              <a:rPr lang="da-DK" sz="2400" dirty="0"/>
              <a:t>….men hvorfor og hvordan?</a:t>
            </a:r>
            <a:br>
              <a:rPr lang="da-DK" dirty="0"/>
            </a:br>
            <a:endParaRPr lang="da-DK" sz="2000" dirty="0"/>
          </a:p>
        </p:txBody>
      </p:sp>
      <p:sp>
        <p:nvSpPr>
          <p:cNvPr id="4" name="Pladsholder til indhold 2">
            <a:extLst>
              <a:ext uri="{FF2B5EF4-FFF2-40B4-BE49-F238E27FC236}">
                <a16:creationId xmlns:a16="http://schemas.microsoft.com/office/drawing/2014/main" id="{BAE37A2A-ABFD-45F2-B3BA-852394B57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636912"/>
            <a:ext cx="7772400" cy="3024336"/>
          </a:xfrm>
        </p:spPr>
        <p:txBody>
          <a:bodyPr/>
          <a:lstStyle/>
          <a:p>
            <a:r>
              <a:rPr lang="da-DK" sz="1800" dirty="0"/>
              <a:t>Landsbyggefondens midler, er penge som beboerne selv har indbetalt til Landsbyggefonden via huslejen. </a:t>
            </a:r>
          </a:p>
          <a:p>
            <a:endParaRPr lang="da-DK" sz="1800" dirty="0"/>
          </a:p>
          <a:p>
            <a:endParaRPr lang="da-DK" sz="1800" dirty="0"/>
          </a:p>
          <a:p>
            <a:r>
              <a:rPr lang="da-DK" sz="1800" dirty="0"/>
              <a:t>Hvordan opnår vi støtte fra Landsbyggefonden?</a:t>
            </a:r>
          </a:p>
          <a:p>
            <a:pPr lvl="1"/>
            <a:r>
              <a:rPr lang="da-DK" sz="1800" dirty="0"/>
              <a:t>Byggeteknisk dokumentation for svigt og skade </a:t>
            </a:r>
          </a:p>
          <a:p>
            <a:pPr lvl="1"/>
            <a:r>
              <a:rPr lang="da-DK" sz="1800" dirty="0"/>
              <a:t>Forslag til at løse problemerne (helhedsplan)</a:t>
            </a:r>
          </a:p>
          <a:p>
            <a:pPr lvl="1"/>
            <a:r>
              <a:rPr lang="da-DK" sz="1800" dirty="0"/>
              <a:t>Dialog med Landsbyggefonden om løsningen</a:t>
            </a:r>
          </a:p>
          <a:p>
            <a:endParaRPr lang="da-DK" sz="1800" dirty="0"/>
          </a:p>
          <a:p>
            <a:endParaRPr lang="da-DK" sz="1800" dirty="0"/>
          </a:p>
          <a:p>
            <a:endParaRPr lang="da-DK" sz="1800" dirty="0"/>
          </a:p>
        </p:txBody>
      </p:sp>
    </p:spTree>
    <p:extLst>
      <p:ext uri="{BB962C8B-B14F-4D97-AF65-F5344CB8AC3E}">
        <p14:creationId xmlns:p14="http://schemas.microsoft.com/office/powerpoint/2010/main" val="80905032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BF9779-1773-4239-9B03-1EAA951F3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+mj-lt"/>
                <a:cs typeface="Calibri" panose="020F0502020204030204" pitchFamily="34" charset="0"/>
              </a:rPr>
              <a:t>Annekset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A6A9F30-D585-4897-8B5A-A4E02E601B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240360" cy="4691063"/>
          </a:xfrm>
        </p:spPr>
        <p:txBody>
          <a:bodyPr/>
          <a:lstStyle/>
          <a:p>
            <a:endParaRPr lang="da-DK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latin typeface="+mj-lt"/>
              </a:rPr>
              <a:t>Vægge dårligt isolerede og uden membran.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latin typeface="+mj-lt"/>
              </a:rPr>
              <a:t>Lille loftshøjde.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latin typeface="+mj-lt"/>
              </a:rPr>
              <a:t>Ikke mulighed for effektiv udluftning.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latin typeface="+mj-lt"/>
              </a:rPr>
              <a:t>Resulterer i risiko for skimmelsvampeangreb.</a:t>
            </a:r>
          </a:p>
        </p:txBody>
      </p:sp>
      <p:pic>
        <p:nvPicPr>
          <p:cNvPr id="13" name="Pladsholder til indhold 12">
            <a:extLst>
              <a:ext uri="{FF2B5EF4-FFF2-40B4-BE49-F238E27FC236}">
                <a16:creationId xmlns:a16="http://schemas.microsoft.com/office/drawing/2014/main" id="{37C22646-CB52-4C13-B71D-264CA95DFF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5050" y="577726"/>
            <a:ext cx="5111750" cy="524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14781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9D6D21-A2AD-41E9-9B91-458913AC6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516" y="620688"/>
            <a:ext cx="8712968" cy="1143000"/>
          </a:xfrm>
        </p:spPr>
        <p:txBody>
          <a:bodyPr/>
          <a:lstStyle/>
          <a:p>
            <a:r>
              <a:rPr lang="da-DK" sz="3600" dirty="0">
                <a:latin typeface="+mj-lt"/>
                <a:cs typeface="Calibri" panose="020F0502020204030204" pitchFamily="34" charset="0"/>
              </a:rPr>
              <a:t>Hvad er tilstanden af den tilbageblevne eksisterende bygning?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6CA0FA0-9801-4F00-A9FB-E48DDCFA96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060848"/>
            <a:ext cx="7772400" cy="3888432"/>
          </a:xfrm>
        </p:spPr>
        <p:txBody>
          <a:bodyPr/>
          <a:lstStyle/>
          <a:p>
            <a:r>
              <a:rPr lang="da-DK" sz="2000" dirty="0">
                <a:latin typeface="+mj-lt"/>
                <a:cs typeface="Calibri" panose="020F0502020204030204" pitchFamily="34" charset="0"/>
              </a:rPr>
              <a:t>De murede vægge </a:t>
            </a:r>
          </a:p>
          <a:p>
            <a:pPr lvl="1"/>
            <a:r>
              <a:rPr lang="da-DK" sz="1600" dirty="0">
                <a:latin typeface="+mj-lt"/>
                <a:cs typeface="Calibri" panose="020F0502020204030204" pitchFamily="34" charset="0"/>
              </a:rPr>
              <a:t>Dårligt isolerede</a:t>
            </a:r>
          </a:p>
          <a:p>
            <a:pPr lvl="1"/>
            <a:r>
              <a:rPr lang="da-DK" sz="1600" dirty="0">
                <a:latin typeface="+mj-lt"/>
                <a:cs typeface="Calibri" panose="020F0502020204030204" pitchFamily="34" charset="0"/>
              </a:rPr>
              <a:t>Mangelfulde sten og fuger</a:t>
            </a:r>
          </a:p>
          <a:p>
            <a:pPr lvl="1"/>
            <a:r>
              <a:rPr lang="da-DK" sz="1600" dirty="0">
                <a:latin typeface="+mj-lt"/>
                <a:cs typeface="Calibri" panose="020F0502020204030204" pitchFamily="34" charset="0"/>
              </a:rPr>
              <a:t>Utæt fugtspærre mellem sokkel og murværk</a:t>
            </a:r>
          </a:p>
          <a:p>
            <a:r>
              <a:rPr lang="da-DK" sz="2000" dirty="0">
                <a:latin typeface="+mj-lt"/>
                <a:cs typeface="Calibri" panose="020F0502020204030204" pitchFamily="34" charset="0"/>
              </a:rPr>
              <a:t>Taget</a:t>
            </a:r>
          </a:p>
          <a:p>
            <a:pPr lvl="1"/>
            <a:r>
              <a:rPr lang="da-DK" sz="1600" dirty="0">
                <a:latin typeface="+mj-lt"/>
                <a:cs typeface="Calibri" panose="020F0502020204030204" pitchFamily="34" charset="0"/>
              </a:rPr>
              <a:t>Dårlig tagbelægning</a:t>
            </a:r>
          </a:p>
          <a:p>
            <a:pPr lvl="1"/>
            <a:r>
              <a:rPr lang="da-DK" sz="1600" dirty="0">
                <a:latin typeface="+mj-lt"/>
                <a:cs typeface="Calibri" panose="020F0502020204030204" pitchFamily="34" charset="0"/>
              </a:rPr>
              <a:t>Dårlig udluftning i tag og for lidt isolering</a:t>
            </a:r>
          </a:p>
          <a:p>
            <a:pPr lvl="1"/>
            <a:r>
              <a:rPr lang="da-DK" sz="1600" dirty="0">
                <a:latin typeface="+mj-lt"/>
                <a:cs typeface="Calibri" panose="020F0502020204030204" pitchFamily="34" charset="0"/>
              </a:rPr>
              <a:t>Risiko for uforudsigelige svigt i tagkonstruktionen</a:t>
            </a:r>
          </a:p>
          <a:p>
            <a:r>
              <a:rPr lang="da-DK" sz="2000" dirty="0">
                <a:latin typeface="+mj-lt"/>
                <a:cs typeface="Calibri" panose="020F0502020204030204" pitchFamily="34" charset="0"/>
              </a:rPr>
              <a:t>Annekset ved indgangen</a:t>
            </a:r>
          </a:p>
          <a:p>
            <a:pPr lvl="1"/>
            <a:r>
              <a:rPr lang="da-DK" sz="1600" dirty="0">
                <a:latin typeface="+mj-lt"/>
                <a:cs typeface="Calibri" panose="020F0502020204030204" pitchFamily="34" charset="0"/>
              </a:rPr>
              <a:t>Dårligt isolerede vægge uden membran</a:t>
            </a:r>
          </a:p>
          <a:p>
            <a:pPr lvl="1"/>
            <a:r>
              <a:rPr lang="da-DK" sz="1600" dirty="0">
                <a:latin typeface="+mj-lt"/>
                <a:cs typeface="Calibri" panose="020F0502020204030204" pitchFamily="34" charset="0"/>
              </a:rPr>
              <a:t>Lille loftshøjde</a:t>
            </a:r>
          </a:p>
          <a:p>
            <a:pPr lvl="1"/>
            <a:r>
              <a:rPr lang="da-DK" sz="1600" dirty="0">
                <a:latin typeface="+mj-lt"/>
                <a:cs typeface="Calibri" panose="020F0502020204030204" pitchFamily="34" charset="0"/>
              </a:rPr>
              <a:t>Dårlig udluftningsmuligheder og risiko for skimmelangreb</a:t>
            </a:r>
          </a:p>
          <a:p>
            <a:endParaRPr lang="da-DK" sz="2000" dirty="0"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29923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B7667C-EC74-4D6E-9EBF-D97713B6B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600" dirty="0">
                <a:latin typeface="+mj-lt"/>
                <a:cs typeface="Calibri" panose="020F0502020204030204" pitchFamily="34" charset="0"/>
              </a:rPr>
              <a:t>Nødvendig renovering af de 3 tilbageblevne bygningsdele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7C463EF-8C1E-4C77-B34B-99F3FE8D9C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81200"/>
            <a:ext cx="8206680" cy="4114800"/>
          </a:xfrm>
        </p:spPr>
        <p:txBody>
          <a:bodyPr/>
          <a:lstStyle/>
          <a:p>
            <a:r>
              <a:rPr lang="da-DK" sz="2400" dirty="0">
                <a:latin typeface="+mj-lt"/>
                <a:cs typeface="Calibri" panose="020F0502020204030204" pitchFamily="34" charset="0"/>
              </a:rPr>
              <a:t>En efterisolering af de eksisterende murede vægge</a:t>
            </a:r>
          </a:p>
          <a:p>
            <a:r>
              <a:rPr lang="da-DK" sz="2400" dirty="0">
                <a:latin typeface="+mj-lt"/>
                <a:cs typeface="Calibri" panose="020F0502020204030204" pitchFamily="34" charset="0"/>
              </a:rPr>
              <a:t>Etablering af ny vandret fugtspærre ved sokkel</a:t>
            </a:r>
          </a:p>
          <a:p>
            <a:r>
              <a:rPr lang="da-DK" sz="2400" dirty="0">
                <a:latin typeface="+mj-lt"/>
                <a:cs typeface="Calibri" panose="020F0502020204030204" pitchFamily="34" charset="0"/>
              </a:rPr>
              <a:t>Udskiftning af tagplader og underlag</a:t>
            </a:r>
          </a:p>
          <a:p>
            <a:r>
              <a:rPr lang="da-DK" sz="2400" dirty="0">
                <a:latin typeface="+mj-lt"/>
                <a:cs typeface="Calibri" panose="020F0502020204030204" pitchFamily="34" charset="0"/>
              </a:rPr>
              <a:t>Forbedring af ventilations- og isoleringsforhold i tag.</a:t>
            </a:r>
          </a:p>
          <a:p>
            <a:r>
              <a:rPr lang="da-DK" sz="2400" dirty="0">
                <a:latin typeface="+mj-lt"/>
                <a:cs typeface="Calibri" panose="020F0502020204030204" pitchFamily="34" charset="0"/>
              </a:rPr>
              <a:t>Udskiftning af lofter</a:t>
            </a:r>
          </a:p>
          <a:p>
            <a:r>
              <a:rPr lang="da-DK" sz="2400" dirty="0">
                <a:latin typeface="+mj-lt"/>
                <a:cs typeface="Calibri" panose="020F0502020204030204" pitchFamily="34" charset="0"/>
              </a:rPr>
              <a:t>Udskiftning af vægge ved anneks</a:t>
            </a:r>
          </a:p>
          <a:p>
            <a:r>
              <a:rPr lang="da-DK" sz="2400" dirty="0">
                <a:latin typeface="+mj-lt"/>
                <a:cs typeface="Calibri" panose="020F0502020204030204" pitchFamily="34" charset="0"/>
              </a:rPr>
              <a:t>Forbedring af udluftningsforhold i annekset</a:t>
            </a:r>
          </a:p>
          <a:p>
            <a:r>
              <a:rPr lang="da-DK" sz="2400" dirty="0">
                <a:latin typeface="+mj-lt"/>
                <a:cs typeface="Calibri" panose="020F0502020204030204" pitchFamily="34" charset="0"/>
              </a:rPr>
              <a:t>Lille loftshøjde </a:t>
            </a:r>
            <a:r>
              <a:rPr lang="da-DK" sz="2400" u="sng" dirty="0">
                <a:latin typeface="+mj-lt"/>
                <a:cs typeface="Calibri" panose="020F0502020204030204" pitchFamily="34" charset="0"/>
              </a:rPr>
              <a:t>kan ikke </a:t>
            </a:r>
            <a:r>
              <a:rPr lang="da-DK" sz="2400" dirty="0">
                <a:latin typeface="+mj-lt"/>
                <a:cs typeface="Calibri" panose="020F0502020204030204" pitchFamily="34" charset="0"/>
              </a:rPr>
              <a:t>umiddelbart ændres</a:t>
            </a:r>
          </a:p>
          <a:p>
            <a:endParaRPr lang="da-DK" sz="2800" dirty="0">
              <a:latin typeface="+mj-lt"/>
              <a:cs typeface="Calibri" panose="020F0502020204030204" pitchFamily="34" charset="0"/>
            </a:endParaRPr>
          </a:p>
          <a:p>
            <a:endParaRPr lang="da-DK" sz="2800" dirty="0">
              <a:latin typeface="+mj-lt"/>
              <a:cs typeface="Calibri" panose="020F0502020204030204" pitchFamily="34" charset="0"/>
            </a:endParaRPr>
          </a:p>
          <a:p>
            <a:endParaRPr lang="da-DK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10721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B7667C-EC74-4D6E-9EBF-D97713B6B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04664"/>
            <a:ext cx="7772400" cy="1143000"/>
          </a:xfrm>
        </p:spPr>
        <p:txBody>
          <a:bodyPr/>
          <a:lstStyle/>
          <a:p>
            <a:r>
              <a:rPr lang="da-DK" sz="4800" dirty="0">
                <a:latin typeface="Calibri" panose="020F0502020204030204" pitchFamily="34" charset="0"/>
                <a:cs typeface="Calibri" panose="020F0502020204030204" pitchFamily="34" charset="0"/>
              </a:rPr>
              <a:t>Konklusion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7C463EF-8C1E-4C77-B34B-99F3FE8D9C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28800"/>
            <a:ext cx="7772400" cy="4114800"/>
          </a:xfrm>
        </p:spPr>
        <p:txBody>
          <a:bodyPr/>
          <a:lstStyle/>
          <a:p>
            <a:r>
              <a:rPr lang="da-DK" sz="2800" b="1" dirty="0">
                <a:latin typeface="Calibri" panose="020F0502020204030204" pitchFamily="34" charset="0"/>
                <a:cs typeface="Calibri" panose="020F0502020204030204" pitchFamily="34" charset="0"/>
              </a:rPr>
              <a:t>Bedømt </a:t>
            </a:r>
            <a:r>
              <a:rPr lang="da-DK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udfra</a:t>
            </a:r>
            <a:r>
              <a:rPr lang="da-DK" sz="2800" b="1" dirty="0">
                <a:latin typeface="Calibri" panose="020F0502020204030204" pitchFamily="34" charset="0"/>
                <a:cs typeface="Calibri" panose="020F0502020204030204" pitchFamily="34" charset="0"/>
              </a:rPr>
              <a:t> både et teknisk og et økonomisk perspektiv vurderes det, at de murede ydervægge, tag og anneks bør udskiftes helt</a:t>
            </a:r>
            <a:r>
              <a:rPr lang="da-DK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da-DK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da-DK" sz="2400" dirty="0">
                <a:latin typeface="Calibri" panose="020F0502020204030204" pitchFamily="34" charset="0"/>
                <a:cs typeface="Calibri" panose="020F0502020204030204" pitchFamily="34" charset="0"/>
              </a:rPr>
              <a:t>Anlægsudgiften vil kun være marginalt større ved en udskiftning fremfor en renovering.</a:t>
            </a:r>
          </a:p>
          <a:p>
            <a:pPr lvl="1"/>
            <a:r>
              <a:rPr lang="da-DK" sz="2400" dirty="0">
                <a:latin typeface="Calibri" panose="020F0502020204030204" pitchFamily="34" charset="0"/>
                <a:cs typeface="Calibri" panose="020F0502020204030204" pitchFamily="34" charset="0"/>
              </a:rPr>
              <a:t>Usikkerheden i relation til omfanget af uforudsigelige udgifter vil være elimineret</a:t>
            </a:r>
          </a:p>
          <a:p>
            <a:pPr lvl="1"/>
            <a:r>
              <a:rPr lang="da-DK" sz="2400" dirty="0">
                <a:latin typeface="Calibri" panose="020F0502020204030204" pitchFamily="34" charset="0"/>
                <a:cs typeface="Calibri" panose="020F0502020204030204" pitchFamily="34" charset="0"/>
              </a:rPr>
              <a:t>Det vil være en fremtidssikring af bebyggelsen </a:t>
            </a:r>
            <a:r>
              <a:rPr lang="da-DK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ikke</a:t>
            </a:r>
            <a:r>
              <a:rPr lang="da-DK" sz="2400" dirty="0">
                <a:latin typeface="Calibri" panose="020F0502020204030204" pitchFamily="34" charset="0"/>
                <a:cs typeface="Calibri" panose="020F0502020204030204" pitchFamily="34" charset="0"/>
              </a:rPr>
              <a:t> at bygge videre på dårlige og skadede bygningsdele.</a:t>
            </a:r>
            <a:endParaRPr lang="da-DK" sz="2400" dirty="0"/>
          </a:p>
        </p:txBody>
      </p:sp>
    </p:spTree>
    <p:extLst>
      <p:ext uri="{BB962C8B-B14F-4D97-AF65-F5344CB8AC3E}">
        <p14:creationId xmlns:p14="http://schemas.microsoft.com/office/powerpoint/2010/main" val="210636987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E7C361-615B-4810-8633-5E0D04B0F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116632"/>
            <a:ext cx="7772400" cy="1143000"/>
          </a:xfrm>
        </p:spPr>
        <p:txBody>
          <a:bodyPr/>
          <a:lstStyle/>
          <a:p>
            <a:r>
              <a:rPr lang="da-DK" sz="3600" dirty="0">
                <a:latin typeface="+mj-lt"/>
                <a:cs typeface="Calibri" panose="020F0502020204030204" pitchFamily="34" charset="0"/>
              </a:rPr>
              <a:t>Helhedsplanens indhold ved en såkaldt ”nedrenovering”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99DB2E9-4652-4157-A83C-4A1943E92B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371600"/>
            <a:ext cx="8424936" cy="4649688"/>
          </a:xfrm>
        </p:spPr>
        <p:txBody>
          <a:bodyPr/>
          <a:lstStyle/>
          <a:p>
            <a:r>
              <a:rPr lang="da-DK" sz="2800" dirty="0">
                <a:latin typeface="+mj-lt"/>
                <a:cs typeface="Calibri" panose="020F0502020204030204" pitchFamily="34" charset="0"/>
              </a:rPr>
              <a:t>Opbygning af nye huse som principielt står på aftrykket af de eksisterende</a:t>
            </a:r>
          </a:p>
          <a:p>
            <a:r>
              <a:rPr lang="da-DK" sz="2800" dirty="0">
                <a:latin typeface="+mj-lt"/>
                <a:cs typeface="Calibri" panose="020F0502020204030204" pitchFamily="34" charset="0"/>
              </a:rPr>
              <a:t>Et overordnet udseende som er tro mod det nuværende </a:t>
            </a:r>
          </a:p>
          <a:p>
            <a:r>
              <a:rPr lang="da-DK" sz="2800" dirty="0">
                <a:latin typeface="+mj-lt"/>
                <a:cs typeface="Calibri" panose="020F0502020204030204" pitchFamily="34" charset="0"/>
              </a:rPr>
              <a:t>Bibeholdelse af den samme tagform, dog justeret lidt i hældningen og højden for at skaffe mere loftshøjde i boligen</a:t>
            </a:r>
          </a:p>
          <a:p>
            <a:r>
              <a:rPr lang="da-DK" sz="2800" dirty="0">
                <a:latin typeface="+mj-lt"/>
                <a:cs typeface="Calibri" panose="020F0502020204030204" pitchFamily="34" charset="0"/>
              </a:rPr>
              <a:t>Inddragelse af annekset i boligarealet</a:t>
            </a:r>
          </a:p>
          <a:p>
            <a:r>
              <a:rPr lang="da-DK" sz="2800" dirty="0">
                <a:latin typeface="+mj-lt"/>
                <a:cs typeface="Calibri" panose="020F0502020204030204" pitchFamily="34" charset="0"/>
              </a:rPr>
              <a:t>Etablering af et effektivt udluftningssystem</a:t>
            </a:r>
          </a:p>
          <a:p>
            <a:r>
              <a:rPr lang="da-DK" sz="2800" dirty="0">
                <a:latin typeface="+mj-lt"/>
                <a:cs typeface="Calibri" panose="020F0502020204030204" pitchFamily="34" charset="0"/>
              </a:rPr>
              <a:t>Genopførelse af lovliggjorte udestuer</a:t>
            </a:r>
          </a:p>
        </p:txBody>
      </p:sp>
    </p:spTree>
    <p:extLst>
      <p:ext uri="{BB962C8B-B14F-4D97-AF65-F5344CB8AC3E}">
        <p14:creationId xmlns:p14="http://schemas.microsoft.com/office/powerpoint/2010/main" val="62157556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E7C361-615B-4810-8633-5E0D04B0F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877" y="620688"/>
            <a:ext cx="7772400" cy="1143000"/>
          </a:xfrm>
        </p:spPr>
        <p:txBody>
          <a:bodyPr/>
          <a:lstStyle/>
          <a:p>
            <a:r>
              <a:rPr lang="da-DK" sz="3600" dirty="0">
                <a:latin typeface="+mj-lt"/>
                <a:cs typeface="Calibri" panose="020F0502020204030204" pitchFamily="34" charset="0"/>
              </a:rPr>
              <a:t>Hvordan kan de nye nedrenoverede huse indrettes? 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99DB2E9-4652-4157-A83C-4A1943E92B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276872"/>
            <a:ext cx="7772400" cy="2849488"/>
          </a:xfrm>
        </p:spPr>
        <p:txBody>
          <a:bodyPr/>
          <a:lstStyle/>
          <a:p>
            <a:r>
              <a:rPr lang="da-DK" sz="2800" dirty="0">
                <a:latin typeface="+mj-lt"/>
                <a:cs typeface="Calibri" panose="020F0502020204030204" pitchFamily="34" charset="0"/>
              </a:rPr>
              <a:t>Arkitektfirmaet Mangor &amp; Nagel har set på hvilke muligheder der eksempelvis kan være indretningsmæssigt, når man nu ikke er bundet af  de eksisterende planløsninger.</a:t>
            </a:r>
          </a:p>
          <a:p>
            <a:r>
              <a:rPr lang="da-DK" sz="2800" dirty="0">
                <a:latin typeface="+mj-lt"/>
                <a:cs typeface="Calibri" panose="020F0502020204030204" pitchFamily="34" charset="0"/>
              </a:rPr>
              <a:t>Præsentationen af disse tanker sker ved arkitekt Lotte Foght-Sørensen</a:t>
            </a:r>
          </a:p>
        </p:txBody>
      </p:sp>
    </p:spTree>
    <p:extLst>
      <p:ext uri="{BB962C8B-B14F-4D97-AF65-F5344CB8AC3E}">
        <p14:creationId xmlns:p14="http://schemas.microsoft.com/office/powerpoint/2010/main" val="165429931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F62288-46C5-4009-AB66-730195DAB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a-DK" dirty="0"/>
              <a:t>Eksempler på planindretning</a:t>
            </a:r>
            <a:br>
              <a:rPr lang="da-DK" dirty="0"/>
            </a:br>
            <a:r>
              <a:rPr lang="da-DK" sz="2000" dirty="0"/>
              <a:t>v. Lotte Foght-Sørensen, Mangor &amp; Nagel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F7EF5271-62F3-4C4E-810B-7EF94D412F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999" t="27723" r="-11" b="23267"/>
          <a:stretch/>
        </p:blipFill>
        <p:spPr>
          <a:xfrm>
            <a:off x="2771800" y="2153072"/>
            <a:ext cx="3384376" cy="3168352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7078BBD5-19EB-4E7A-8D17-79E8C44068CF}"/>
              </a:ext>
            </a:extLst>
          </p:cNvPr>
          <p:cNvSpPr/>
          <p:nvPr/>
        </p:nvSpPr>
        <p:spPr bwMode="auto">
          <a:xfrm>
            <a:off x="1979712" y="1844824"/>
            <a:ext cx="1800200" cy="131636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09855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F62288-46C5-4009-AB66-730195DAB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a-DK" dirty="0"/>
              <a:t>Eksempel på stor bolig</a:t>
            </a:r>
            <a:br>
              <a:rPr lang="da-DK" dirty="0"/>
            </a:br>
            <a:r>
              <a:rPr lang="da-DK" sz="2000" dirty="0"/>
              <a:t>3 værelser – 90 m²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7078BBD5-19EB-4E7A-8D17-79E8C44068CF}"/>
              </a:ext>
            </a:extLst>
          </p:cNvPr>
          <p:cNvSpPr/>
          <p:nvPr/>
        </p:nvSpPr>
        <p:spPr bwMode="auto">
          <a:xfrm>
            <a:off x="1619672" y="1916832"/>
            <a:ext cx="1800200" cy="131636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8FFF3A1F-1D6E-4CF9-B275-76F430C50A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32" r="26375" b="31065"/>
          <a:stretch/>
        </p:blipFill>
        <p:spPr>
          <a:xfrm>
            <a:off x="1043608" y="1893633"/>
            <a:ext cx="6732240" cy="4176465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6111362D-DA2F-448C-8D14-18D3638546F6}"/>
              </a:ext>
            </a:extLst>
          </p:cNvPr>
          <p:cNvSpPr/>
          <p:nvPr/>
        </p:nvSpPr>
        <p:spPr bwMode="auto">
          <a:xfrm>
            <a:off x="6802016" y="4437112"/>
            <a:ext cx="1800200" cy="18002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28248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F62288-46C5-4009-AB66-730195DAB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a-DK" dirty="0"/>
              <a:t>Eksempel på stor bolig</a:t>
            </a:r>
            <a:br>
              <a:rPr lang="da-DK" dirty="0"/>
            </a:br>
            <a:r>
              <a:rPr lang="da-DK" sz="2000" dirty="0"/>
              <a:t>Tilgængelig – 3 værelser – 93 m²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7078BBD5-19EB-4E7A-8D17-79E8C44068CF}"/>
              </a:ext>
            </a:extLst>
          </p:cNvPr>
          <p:cNvSpPr/>
          <p:nvPr/>
        </p:nvSpPr>
        <p:spPr bwMode="auto">
          <a:xfrm>
            <a:off x="1979712" y="1844824"/>
            <a:ext cx="1800200" cy="131636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6A5CC114-F25A-4DCE-B12E-2229346255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05" r="26375" b="24381"/>
          <a:stretch/>
        </p:blipFill>
        <p:spPr>
          <a:xfrm>
            <a:off x="1115616" y="1628799"/>
            <a:ext cx="6732240" cy="4752529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157C7C1F-44B0-4980-9106-DEDDC98E28E0}"/>
              </a:ext>
            </a:extLst>
          </p:cNvPr>
          <p:cNvSpPr/>
          <p:nvPr/>
        </p:nvSpPr>
        <p:spPr bwMode="auto">
          <a:xfrm>
            <a:off x="6947756" y="4797153"/>
            <a:ext cx="1800200" cy="145124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FD4D22C4-088E-4ED9-BCC5-284B9FD60D7B}"/>
              </a:ext>
            </a:extLst>
          </p:cNvPr>
          <p:cNvSpPr/>
          <p:nvPr/>
        </p:nvSpPr>
        <p:spPr bwMode="auto">
          <a:xfrm>
            <a:off x="7416558" y="4293096"/>
            <a:ext cx="1800200" cy="18002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70318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F62288-46C5-4009-AB66-730195DAB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a-DK" dirty="0"/>
              <a:t>Rummelig illustration</a:t>
            </a:r>
            <a:br>
              <a:rPr lang="da-DK" dirty="0"/>
            </a:br>
            <a:r>
              <a:rPr lang="da-DK" sz="2000" dirty="0"/>
              <a:t>Stor bolig - Tilgængelig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7078BBD5-19EB-4E7A-8D17-79E8C44068CF}"/>
              </a:ext>
            </a:extLst>
          </p:cNvPr>
          <p:cNvSpPr/>
          <p:nvPr/>
        </p:nvSpPr>
        <p:spPr bwMode="auto">
          <a:xfrm>
            <a:off x="1979712" y="1844824"/>
            <a:ext cx="1800200" cy="131636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404FD9F1-7C40-43DE-922A-EAF9EC8C67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750" t="26610" b="23268"/>
          <a:stretch/>
        </p:blipFill>
        <p:spPr>
          <a:xfrm>
            <a:off x="3006080" y="2204864"/>
            <a:ext cx="3131840" cy="3240360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D5846116-62E5-4B37-A037-9CEEB570C75B}"/>
              </a:ext>
            </a:extLst>
          </p:cNvPr>
          <p:cNvSpPr/>
          <p:nvPr/>
        </p:nvSpPr>
        <p:spPr bwMode="auto">
          <a:xfrm>
            <a:off x="1835696" y="1916832"/>
            <a:ext cx="1800200" cy="163569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23951047-15FE-4859-9063-AF02A433A299}"/>
              </a:ext>
            </a:extLst>
          </p:cNvPr>
          <p:cNvSpPr/>
          <p:nvPr/>
        </p:nvSpPr>
        <p:spPr bwMode="auto">
          <a:xfrm>
            <a:off x="1491653" y="2373797"/>
            <a:ext cx="1800200" cy="145124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5288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F62288-46C5-4009-AB66-730195DAB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a-DK" dirty="0"/>
              <a:t>Landsbyggefonden støtter</a:t>
            </a:r>
            <a:br>
              <a:rPr lang="da-DK" dirty="0"/>
            </a:br>
            <a:r>
              <a:rPr lang="da-DK" sz="2400" dirty="0"/>
              <a:t>….men hvordan er vi nået hertil?</a:t>
            </a:r>
            <a:br>
              <a:rPr lang="da-DK" dirty="0"/>
            </a:br>
            <a:endParaRPr lang="da-DK" sz="2000" dirty="0"/>
          </a:p>
        </p:txBody>
      </p:sp>
      <p:sp>
        <p:nvSpPr>
          <p:cNvPr id="4" name="Pladsholder til indhold 2">
            <a:extLst>
              <a:ext uri="{FF2B5EF4-FFF2-40B4-BE49-F238E27FC236}">
                <a16:creationId xmlns:a16="http://schemas.microsoft.com/office/drawing/2014/main" id="{BAE37A2A-ABFD-45F2-B3BA-852394B57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348880"/>
            <a:ext cx="7772400" cy="3312368"/>
          </a:xfrm>
        </p:spPr>
        <p:txBody>
          <a:bodyPr/>
          <a:lstStyle/>
          <a:p>
            <a:r>
              <a:rPr lang="da-DK" sz="1800" b="1" dirty="0"/>
              <a:t>2013</a:t>
            </a:r>
            <a:r>
              <a:rPr lang="da-DK" sz="1800" dirty="0"/>
              <a:t> – Tilstandsrapporter viser at der er et renoveringsbehov af et omfang udover end almindelige vedligeholdsarbejder</a:t>
            </a:r>
          </a:p>
          <a:p>
            <a:r>
              <a:rPr lang="da-DK" sz="1800" b="1" dirty="0"/>
              <a:t>2016</a:t>
            </a:r>
            <a:r>
              <a:rPr lang="da-DK" sz="1800" dirty="0"/>
              <a:t> – Rådgivere har udarbejdet en foreløbig helhedsplan med mulige tiltag for at fremtidssikre afdelingen</a:t>
            </a:r>
          </a:p>
          <a:p>
            <a:r>
              <a:rPr lang="da-DK" sz="1800" b="1" dirty="0"/>
              <a:t>2017</a:t>
            </a:r>
            <a:r>
              <a:rPr lang="da-DK" sz="1800" dirty="0"/>
              <a:t> – Besigtigelse med Landsbyggefonden </a:t>
            </a:r>
          </a:p>
          <a:p>
            <a:r>
              <a:rPr lang="da-DK" sz="1800" b="1" dirty="0"/>
              <a:t>2017</a:t>
            </a:r>
            <a:r>
              <a:rPr lang="da-DK" sz="1800" dirty="0"/>
              <a:t> – Landsbyggefonden vil gerne støtte – i 2021 eller senere!</a:t>
            </a:r>
          </a:p>
          <a:p>
            <a:r>
              <a:rPr lang="da-DK" sz="1800" b="1" dirty="0"/>
              <a:t>2020</a:t>
            </a:r>
            <a:r>
              <a:rPr lang="da-DK" sz="1800" dirty="0"/>
              <a:t> – Grøn Boligaftale indgået på Christiansborg – Landsbyggefondens venteliste afskaffes!</a:t>
            </a:r>
          </a:p>
          <a:p>
            <a:pPr marL="0" indent="0">
              <a:buNone/>
            </a:pPr>
            <a:endParaRPr lang="da-DK" sz="1800" dirty="0"/>
          </a:p>
        </p:txBody>
      </p:sp>
    </p:spTree>
    <p:extLst>
      <p:ext uri="{BB962C8B-B14F-4D97-AF65-F5344CB8AC3E}">
        <p14:creationId xmlns:p14="http://schemas.microsoft.com/office/powerpoint/2010/main" val="249694358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F62288-46C5-4009-AB66-730195DAB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a-DK" dirty="0"/>
              <a:t>Fleksibel indretning</a:t>
            </a:r>
            <a:br>
              <a:rPr lang="da-DK" dirty="0"/>
            </a:br>
            <a:r>
              <a:rPr lang="da-DK" sz="2000" dirty="0"/>
              <a:t>Stor bolig med 2, 3 eller 4 værelser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D2EEE04C-42FB-411B-9820-B7775FF36C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56" r="25200" b="26982"/>
          <a:stretch/>
        </p:blipFill>
        <p:spPr>
          <a:xfrm>
            <a:off x="539552" y="1772816"/>
            <a:ext cx="3419872" cy="2216182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D1A224DD-8021-4581-B076-3A7F0EC7AA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5200" b="33415"/>
          <a:stretch/>
        </p:blipFill>
        <p:spPr>
          <a:xfrm>
            <a:off x="4968552" y="1700808"/>
            <a:ext cx="3419872" cy="2152296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BD04454E-F2C3-47E2-B96D-749158EF4A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76" r="25200" b="31439"/>
          <a:stretch/>
        </p:blipFill>
        <p:spPr>
          <a:xfrm>
            <a:off x="2862064" y="4005064"/>
            <a:ext cx="3419872" cy="2152296"/>
          </a:xfrm>
          <a:prstGeom prst="rect">
            <a:avLst/>
          </a:prstGeom>
        </p:spPr>
      </p:pic>
      <p:sp>
        <p:nvSpPr>
          <p:cNvPr id="12" name="Rektangel 11">
            <a:extLst>
              <a:ext uri="{FF2B5EF4-FFF2-40B4-BE49-F238E27FC236}">
                <a16:creationId xmlns:a16="http://schemas.microsoft.com/office/drawing/2014/main" id="{4CFECA6C-6650-4863-9D58-4EB183C2EB68}"/>
              </a:ext>
            </a:extLst>
          </p:cNvPr>
          <p:cNvSpPr/>
          <p:nvPr/>
        </p:nvSpPr>
        <p:spPr bwMode="auto">
          <a:xfrm>
            <a:off x="3275349" y="3068960"/>
            <a:ext cx="1224643" cy="94025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4BAEE6BB-4A37-44B9-8934-34A3CA0A083F}"/>
              </a:ext>
            </a:extLst>
          </p:cNvPr>
          <p:cNvSpPr/>
          <p:nvPr/>
        </p:nvSpPr>
        <p:spPr bwMode="auto">
          <a:xfrm>
            <a:off x="7668344" y="3035256"/>
            <a:ext cx="1605326" cy="163569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91780894-E23F-4AF4-9A68-AEE1AB796E15}"/>
              </a:ext>
            </a:extLst>
          </p:cNvPr>
          <p:cNvSpPr/>
          <p:nvPr/>
        </p:nvSpPr>
        <p:spPr bwMode="auto">
          <a:xfrm>
            <a:off x="5724128" y="5373216"/>
            <a:ext cx="1130978" cy="81784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08A1C6A7-A52F-4C6E-B9B9-C74A1F676620}"/>
              </a:ext>
            </a:extLst>
          </p:cNvPr>
          <p:cNvSpPr/>
          <p:nvPr/>
        </p:nvSpPr>
        <p:spPr bwMode="auto">
          <a:xfrm>
            <a:off x="7056784" y="1340768"/>
            <a:ext cx="1259632" cy="43204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81063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F62288-46C5-4009-AB66-730195DAB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a-DK" dirty="0"/>
              <a:t>Eksempel på mindre bolig</a:t>
            </a:r>
            <a:br>
              <a:rPr lang="da-DK" dirty="0"/>
            </a:br>
            <a:r>
              <a:rPr lang="da-DK" sz="2000" dirty="0"/>
              <a:t>2 værelser – 73 m²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7078BBD5-19EB-4E7A-8D17-79E8C44068CF}"/>
              </a:ext>
            </a:extLst>
          </p:cNvPr>
          <p:cNvSpPr/>
          <p:nvPr/>
        </p:nvSpPr>
        <p:spPr bwMode="auto">
          <a:xfrm>
            <a:off x="1619672" y="1916832"/>
            <a:ext cx="1800200" cy="131636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089AEF7A-984C-4DFB-922E-98AB24C8FB8E}"/>
              </a:ext>
            </a:extLst>
          </p:cNvPr>
          <p:cNvSpPr/>
          <p:nvPr/>
        </p:nvSpPr>
        <p:spPr bwMode="auto">
          <a:xfrm>
            <a:off x="5796136" y="4941168"/>
            <a:ext cx="1800200" cy="136815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DDB927BD-FD8A-465A-AA89-728413FF37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33" r="33463" b="25495"/>
          <a:stretch/>
        </p:blipFill>
        <p:spPr>
          <a:xfrm>
            <a:off x="1259632" y="1733212"/>
            <a:ext cx="6084168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70963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F62288-46C5-4009-AB66-730195DAB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a-DK" dirty="0"/>
              <a:t>Eksempel på mindre bolig</a:t>
            </a:r>
            <a:br>
              <a:rPr lang="da-DK" dirty="0"/>
            </a:br>
            <a:r>
              <a:rPr lang="da-DK" sz="2000" dirty="0"/>
              <a:t>Tilgængelig - 2 værelser – 75 m²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7078BBD5-19EB-4E7A-8D17-79E8C44068CF}"/>
              </a:ext>
            </a:extLst>
          </p:cNvPr>
          <p:cNvSpPr/>
          <p:nvPr/>
        </p:nvSpPr>
        <p:spPr bwMode="auto">
          <a:xfrm>
            <a:off x="1619672" y="1916832"/>
            <a:ext cx="1800200" cy="131636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B56E4953-BCAE-47A7-A79E-B449CA471E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016" r="32675" b="16585"/>
          <a:stretch/>
        </p:blipFill>
        <p:spPr>
          <a:xfrm>
            <a:off x="1187624" y="1628800"/>
            <a:ext cx="6156176" cy="4680520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089AEF7A-984C-4DFB-922E-98AB24C8FB8E}"/>
              </a:ext>
            </a:extLst>
          </p:cNvPr>
          <p:cNvSpPr/>
          <p:nvPr/>
        </p:nvSpPr>
        <p:spPr bwMode="auto">
          <a:xfrm>
            <a:off x="5796136" y="4941168"/>
            <a:ext cx="1800200" cy="136815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0485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F62288-46C5-4009-AB66-730195DAB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a-DK" dirty="0"/>
              <a:t>Rummelig illustration</a:t>
            </a:r>
            <a:br>
              <a:rPr lang="da-DK" dirty="0"/>
            </a:br>
            <a:r>
              <a:rPr lang="da-DK" sz="2000" dirty="0"/>
              <a:t>Mindre bolig - Tilgængelig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7078BBD5-19EB-4E7A-8D17-79E8C44068CF}"/>
              </a:ext>
            </a:extLst>
          </p:cNvPr>
          <p:cNvSpPr/>
          <p:nvPr/>
        </p:nvSpPr>
        <p:spPr bwMode="auto">
          <a:xfrm>
            <a:off x="1979712" y="1844824"/>
            <a:ext cx="1800200" cy="131636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5846116-62E5-4B37-A037-9CEEB570C75B}"/>
              </a:ext>
            </a:extLst>
          </p:cNvPr>
          <p:cNvSpPr/>
          <p:nvPr/>
        </p:nvSpPr>
        <p:spPr bwMode="auto">
          <a:xfrm>
            <a:off x="1835696" y="1916832"/>
            <a:ext cx="1800200" cy="163569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23951047-15FE-4859-9063-AF02A433A299}"/>
              </a:ext>
            </a:extLst>
          </p:cNvPr>
          <p:cNvSpPr/>
          <p:nvPr/>
        </p:nvSpPr>
        <p:spPr bwMode="auto">
          <a:xfrm>
            <a:off x="1491653" y="2373797"/>
            <a:ext cx="1800200" cy="145124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09BBC28A-0E16-418D-8EF2-FA97C54F0B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936" t="22540" r="2352" b="29951"/>
          <a:stretch/>
        </p:blipFill>
        <p:spPr>
          <a:xfrm>
            <a:off x="5220072" y="2132856"/>
            <a:ext cx="2808312" cy="3071428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3779D5B2-F328-47C6-9959-AED6F661E6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148" t="24994" r="3928" b="25495"/>
          <a:stretch/>
        </p:blipFill>
        <p:spPr>
          <a:xfrm>
            <a:off x="1187625" y="2162518"/>
            <a:ext cx="2736304" cy="320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68305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F62288-46C5-4009-AB66-730195DAB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a-DK" dirty="0"/>
              <a:t>Fleksibel indretning</a:t>
            </a:r>
            <a:br>
              <a:rPr lang="da-DK" dirty="0"/>
            </a:br>
            <a:r>
              <a:rPr lang="da-DK" sz="2000" dirty="0"/>
              <a:t>Mindre bolig med 2 eller 3 værelser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91780894-E23F-4AF4-9A68-AEE1AB796E15}"/>
              </a:ext>
            </a:extLst>
          </p:cNvPr>
          <p:cNvSpPr/>
          <p:nvPr/>
        </p:nvSpPr>
        <p:spPr bwMode="auto">
          <a:xfrm>
            <a:off x="5724128" y="5563481"/>
            <a:ext cx="1130978" cy="81784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08A1C6A7-A52F-4C6E-B9B9-C74A1F676620}"/>
              </a:ext>
            </a:extLst>
          </p:cNvPr>
          <p:cNvSpPr/>
          <p:nvPr/>
        </p:nvSpPr>
        <p:spPr bwMode="auto">
          <a:xfrm>
            <a:off x="7056784" y="1340768"/>
            <a:ext cx="1259632" cy="43204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1D39778C-6C9E-4AC4-ABBB-66BD2CADC6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56" r="33026" b="28714"/>
          <a:stretch/>
        </p:blipFill>
        <p:spPr>
          <a:xfrm>
            <a:off x="4860032" y="2506471"/>
            <a:ext cx="3062064" cy="2160240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3BF59558-5E53-4CA8-AB94-3124692395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09" r="36224" b="26732"/>
          <a:stretch/>
        </p:blipFill>
        <p:spPr>
          <a:xfrm>
            <a:off x="1216968" y="2434463"/>
            <a:ext cx="2915816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67539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F62288-46C5-4009-AB66-730195DAB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a-DK" dirty="0"/>
              <a:t>Orientering om proces for genhusning</a:t>
            </a:r>
            <a:br>
              <a:rPr lang="da-DK" dirty="0"/>
            </a:br>
            <a:r>
              <a:rPr lang="da-DK" sz="2000" dirty="0"/>
              <a:t>v. Mie Hostrup Jørgensen, DAB</a:t>
            </a:r>
          </a:p>
        </p:txBody>
      </p:sp>
    </p:spTree>
    <p:extLst>
      <p:ext uri="{BB962C8B-B14F-4D97-AF65-F5344CB8AC3E}">
        <p14:creationId xmlns:p14="http://schemas.microsoft.com/office/powerpoint/2010/main" val="113507757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3568" y="260648"/>
            <a:ext cx="7772400" cy="1470025"/>
          </a:xfrm>
        </p:spPr>
        <p:txBody>
          <a:bodyPr/>
          <a:lstStyle/>
          <a:p>
            <a:r>
              <a:rPr lang="da-DK" dirty="0">
                <a:solidFill>
                  <a:srgbClr val="0070C0"/>
                </a:solidFill>
              </a:rPr>
              <a:t>Genhusning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251520" y="1772816"/>
            <a:ext cx="8712968" cy="3865984"/>
          </a:xfrm>
        </p:spPr>
        <p:txBody>
          <a:bodyPr/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a-DK" sz="2000" b="1" dirty="0"/>
              <a:t>Når I skal genhuses, hvad sker der så?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da-DK" sz="2000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da-DK" sz="2000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da-DK" sz="2000" dirty="0"/>
          </a:p>
        </p:txBody>
      </p:sp>
      <p:graphicFrame>
        <p:nvGraphicFramePr>
          <p:cNvPr id="5" name="Diagram 4"/>
          <p:cNvGraphicFramePr/>
          <p:nvPr/>
        </p:nvGraphicFramePr>
        <p:xfrm>
          <a:off x="251520" y="1628800"/>
          <a:ext cx="8712968" cy="3312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solidFill>
                  <a:srgbClr val="0070C0"/>
                </a:solidFill>
              </a:rPr>
              <a:t>Genhusning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85800" y="1556792"/>
            <a:ext cx="7772400" cy="4539208"/>
          </a:xfrm>
        </p:spPr>
        <p:txBody>
          <a:bodyPr/>
          <a:lstStyle/>
          <a:p>
            <a:pPr marL="0" indent="0">
              <a:buNone/>
            </a:pPr>
            <a:r>
              <a:rPr lang="da-DK" sz="2400" dirty="0"/>
              <a:t>Midlertidig genhusning</a:t>
            </a:r>
          </a:p>
          <a:p>
            <a:pPr marL="0" indent="0">
              <a:buNone/>
            </a:pPr>
            <a:endParaRPr lang="da-DK" sz="2400" dirty="0"/>
          </a:p>
          <a:p>
            <a:r>
              <a:rPr lang="da-DK" sz="2400" dirty="0"/>
              <a:t>Huslejeopkrævning ved midlertidig genhusning</a:t>
            </a:r>
          </a:p>
          <a:p>
            <a:pPr marL="0" indent="0">
              <a:buNone/>
            </a:pPr>
            <a:endParaRPr lang="da-DK" sz="1600" dirty="0"/>
          </a:p>
          <a:p>
            <a:r>
              <a:rPr lang="da-DK" sz="2400" dirty="0"/>
              <a:t>Forbrug ved midlertidig genhusning</a:t>
            </a:r>
          </a:p>
          <a:p>
            <a:pPr marL="0" indent="0">
              <a:buNone/>
            </a:pPr>
            <a:endParaRPr lang="da-DK" sz="1600" dirty="0"/>
          </a:p>
          <a:p>
            <a:r>
              <a:rPr lang="da-DK" sz="2400" dirty="0"/>
              <a:t>Varsling og tildeling</a:t>
            </a:r>
          </a:p>
          <a:p>
            <a:endParaRPr lang="da-DK" sz="1600" dirty="0"/>
          </a:p>
          <a:p>
            <a:r>
              <a:rPr lang="da-DK" sz="2400" dirty="0"/>
              <a:t>Indskud</a:t>
            </a:r>
          </a:p>
          <a:p>
            <a:pPr marL="0" indent="0">
              <a:buNone/>
            </a:pPr>
            <a:endParaRPr lang="da-DK" sz="1600" dirty="0"/>
          </a:p>
          <a:p>
            <a:r>
              <a:rPr lang="da-DK" sz="2400" dirty="0"/>
              <a:t>Egen genhusning</a:t>
            </a:r>
          </a:p>
        </p:txBody>
      </p:sp>
    </p:spTree>
    <p:extLst>
      <p:ext uri="{BB962C8B-B14F-4D97-AF65-F5344CB8AC3E}">
        <p14:creationId xmlns:p14="http://schemas.microsoft.com/office/powerpoint/2010/main" val="377648927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3568" y="260648"/>
            <a:ext cx="7772400" cy="1470025"/>
          </a:xfrm>
        </p:spPr>
        <p:txBody>
          <a:bodyPr/>
          <a:lstStyle/>
          <a:p>
            <a:r>
              <a:rPr lang="da-DK" dirty="0">
                <a:solidFill>
                  <a:srgbClr val="0070C0"/>
                </a:solidFill>
              </a:rPr>
              <a:t>Genhusning</a:t>
            </a:r>
          </a:p>
        </p:txBody>
      </p:sp>
      <p:sp>
        <p:nvSpPr>
          <p:cNvPr id="6" name="Undertitel 2"/>
          <p:cNvSpPr txBox="1">
            <a:spLocks/>
          </p:cNvSpPr>
          <p:nvPr/>
        </p:nvSpPr>
        <p:spPr bwMode="auto">
          <a:xfrm>
            <a:off x="539552" y="1916832"/>
            <a:ext cx="8280920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algn="l"/>
            <a:r>
              <a:rPr lang="da-DK" sz="2400" kern="0" dirty="0"/>
              <a:t>Permanent genhusning</a:t>
            </a:r>
          </a:p>
          <a:p>
            <a:pPr algn="l"/>
            <a:endParaRPr lang="da-DK" sz="2400" kern="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a-DK" sz="2400" kern="0" dirty="0"/>
              <a:t>Anciennitet ved permanent genhusning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da-DK" sz="2400" kern="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a-DK" sz="2400" kern="0" dirty="0"/>
              <a:t>Tilbud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da-DK" sz="2400" kern="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a-DK" sz="2400" kern="0" dirty="0"/>
              <a:t>Indskud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da-DK" sz="2000" kern="0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da-DK" sz="2000" kern="0" dirty="0"/>
          </a:p>
        </p:txBody>
      </p:sp>
    </p:spTree>
    <p:extLst>
      <p:ext uri="{BB962C8B-B14F-4D97-AF65-F5344CB8AC3E}">
        <p14:creationId xmlns:p14="http://schemas.microsoft.com/office/powerpoint/2010/main" val="322684416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solidFill>
                  <a:srgbClr val="0070C0"/>
                </a:solidFill>
              </a:rPr>
              <a:t>Genhusning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sz="2400" dirty="0"/>
              <a:t>Flyttehjælp</a:t>
            </a:r>
          </a:p>
          <a:p>
            <a:pPr marL="0" indent="0">
              <a:buNone/>
            </a:pPr>
            <a:endParaRPr lang="da-DK" sz="2400" dirty="0"/>
          </a:p>
          <a:p>
            <a:pPr marL="0" indent="0">
              <a:buNone/>
            </a:pPr>
            <a:r>
              <a:rPr lang="da-DK" sz="2400" dirty="0"/>
              <a:t>Bytning</a:t>
            </a:r>
          </a:p>
          <a:p>
            <a:pPr marL="0" indent="0">
              <a:buNone/>
            </a:pPr>
            <a:endParaRPr lang="da-DK" sz="2400" dirty="0"/>
          </a:p>
          <a:p>
            <a:pPr marL="0" indent="0">
              <a:buNone/>
            </a:pPr>
            <a:r>
              <a:rPr lang="da-DK" sz="2400" dirty="0"/>
              <a:t>Etapemøder inden byggestart</a:t>
            </a:r>
          </a:p>
          <a:p>
            <a:pPr marL="0" indent="0">
              <a:buNone/>
            </a:pPr>
            <a:endParaRPr lang="da-DK" sz="2400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58576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indhold 2">
            <a:extLst>
              <a:ext uri="{FF2B5EF4-FFF2-40B4-BE49-F238E27FC236}">
                <a16:creationId xmlns:a16="http://schemas.microsoft.com/office/drawing/2014/main" id="{BAE37A2A-ABFD-45F2-B3BA-852394B57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348880"/>
            <a:ext cx="7772400" cy="1656184"/>
          </a:xfrm>
        </p:spPr>
        <p:txBody>
          <a:bodyPr/>
          <a:lstStyle/>
          <a:p>
            <a:r>
              <a:rPr lang="da-DK" sz="1800" dirty="0"/>
              <a:t>Afdelinger på ventelisten med energimærke A-D skal indsende skema A i 2020</a:t>
            </a:r>
          </a:p>
          <a:p>
            <a:pPr marL="0" indent="0">
              <a:buNone/>
            </a:pPr>
            <a:endParaRPr lang="da-DK" sz="1800" dirty="0"/>
          </a:p>
          <a:p>
            <a:r>
              <a:rPr lang="da-DK" sz="1800" dirty="0"/>
              <a:t>Afdelinger på ventelisten med energimærke E- skal indsende skema A i 2021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D56D6652-1C80-4B39-BE85-29F7EE2D670F}"/>
              </a:ext>
            </a:extLst>
          </p:cNvPr>
          <p:cNvSpPr txBox="1">
            <a:spLocks/>
          </p:cNvSpPr>
          <p:nvPr/>
        </p:nvSpPr>
        <p:spPr bwMode="auto">
          <a:xfrm>
            <a:off x="838200" y="762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Verdana"/>
                <a:ea typeface="+mj-ea"/>
                <a:cs typeface="Verdana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9pPr>
          </a:lstStyle>
          <a:p>
            <a:pPr eaLnBrk="1" hangingPunct="1"/>
            <a:r>
              <a:rPr lang="da-DK" kern="0"/>
              <a:t>Landsbyggefonden støtter</a:t>
            </a:r>
            <a:br>
              <a:rPr lang="da-DK" kern="0"/>
            </a:br>
            <a:r>
              <a:rPr lang="da-DK" sz="2400" kern="0"/>
              <a:t>….men hvordan er vi nået hertil?</a:t>
            </a:r>
            <a:br>
              <a:rPr lang="da-DK" kern="0"/>
            </a:br>
            <a:endParaRPr lang="da-DK" sz="2000" kern="0" dirty="0"/>
          </a:p>
        </p:txBody>
      </p:sp>
    </p:spTree>
    <p:extLst>
      <p:ext uri="{BB962C8B-B14F-4D97-AF65-F5344CB8AC3E}">
        <p14:creationId xmlns:p14="http://schemas.microsoft.com/office/powerpoint/2010/main" val="159767430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F62288-46C5-4009-AB66-730195DAB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a-DK" dirty="0"/>
              <a:t>Helhedsplanens økonomi</a:t>
            </a:r>
            <a:br>
              <a:rPr lang="da-DK" dirty="0"/>
            </a:br>
            <a:r>
              <a:rPr lang="da-DK" sz="2000" dirty="0"/>
              <a:t>v. Nanna Aae Christensen, DAB byg og renovering</a:t>
            </a:r>
          </a:p>
        </p:txBody>
      </p:sp>
    </p:spTree>
    <p:extLst>
      <p:ext uri="{BB962C8B-B14F-4D97-AF65-F5344CB8AC3E}">
        <p14:creationId xmlns:p14="http://schemas.microsoft.com/office/powerpoint/2010/main" val="347059837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271CA520-5D35-45AE-BBD6-CE059B5D0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 anchor="t"/>
          <a:lstStyle/>
          <a:p>
            <a:r>
              <a:rPr lang="da-DK" dirty="0"/>
              <a:t>Helhedsplanens økonomi</a:t>
            </a:r>
            <a:br>
              <a:rPr lang="da-DK" dirty="0"/>
            </a:br>
            <a:r>
              <a:rPr lang="da-DK" sz="2400" dirty="0"/>
              <a:t>….det bliver dyrt, men</a:t>
            </a:r>
            <a:endParaRPr lang="da-DK" sz="2000" dirty="0"/>
          </a:p>
        </p:txBody>
      </p:sp>
      <p:sp>
        <p:nvSpPr>
          <p:cNvPr id="6" name="Pladsholder til indhold 2">
            <a:extLst>
              <a:ext uri="{FF2B5EF4-FFF2-40B4-BE49-F238E27FC236}">
                <a16:creationId xmlns:a16="http://schemas.microsoft.com/office/drawing/2014/main" id="{9F495239-FA2C-4F1A-A55F-BCC7070BCF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852936"/>
            <a:ext cx="7772400" cy="4114800"/>
          </a:xfrm>
        </p:spPr>
        <p:txBody>
          <a:bodyPr/>
          <a:lstStyle/>
          <a:p>
            <a:r>
              <a:rPr lang="da-DK" sz="1800" dirty="0"/>
              <a:t>Med støtte fra Landsbyggefonden kan vi bygge mere til en lavere husleje</a:t>
            </a:r>
          </a:p>
          <a:p>
            <a:endParaRPr lang="da-DK" sz="1800" dirty="0"/>
          </a:p>
          <a:p>
            <a:endParaRPr lang="da-DK" sz="1800" dirty="0"/>
          </a:p>
        </p:txBody>
      </p:sp>
    </p:spTree>
    <p:extLst>
      <p:ext uri="{BB962C8B-B14F-4D97-AF65-F5344CB8AC3E}">
        <p14:creationId xmlns:p14="http://schemas.microsoft.com/office/powerpoint/2010/main" val="161759175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D467EC9D-9C0E-4336-812C-514781A12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04864"/>
            <a:ext cx="9144000" cy="3348033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011FCFC8-50FE-40AB-8DD9-434B81060BBF}"/>
              </a:ext>
            </a:extLst>
          </p:cNvPr>
          <p:cNvSpPr txBox="1"/>
          <p:nvPr/>
        </p:nvSpPr>
        <p:spPr>
          <a:xfrm>
            <a:off x="251520" y="2457763"/>
            <a:ext cx="4104456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1500" dirty="0">
                <a:latin typeface="Arial" panose="020B0604020202020204" pitchFamily="34" charset="0"/>
                <a:cs typeface="Arial" panose="020B0604020202020204" pitchFamily="34" charset="0"/>
              </a:rPr>
              <a:t>MED STØTTE FRA LANDSBYGGEFONDEN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9E8F7EAC-9DA3-4C38-867C-39E8C04DCC19}"/>
              </a:ext>
            </a:extLst>
          </p:cNvPr>
          <p:cNvSpPr txBox="1"/>
          <p:nvPr/>
        </p:nvSpPr>
        <p:spPr>
          <a:xfrm>
            <a:off x="4778073" y="2444799"/>
            <a:ext cx="4186415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1500" dirty="0">
                <a:latin typeface="Arial" panose="020B0604020202020204" pitchFamily="34" charset="0"/>
                <a:cs typeface="Arial" panose="020B0604020202020204" pitchFamily="34" charset="0"/>
              </a:rPr>
              <a:t>UDEN STØTTE FRA LANDSBYGGEFONDEN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94DA824-2998-4B74-B5E1-A237D199A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 anchor="t"/>
          <a:lstStyle/>
          <a:p>
            <a:r>
              <a:rPr lang="da-DK" dirty="0"/>
              <a:t>Helhedsplanens økonomi</a:t>
            </a:r>
            <a:br>
              <a:rPr lang="da-DK" dirty="0"/>
            </a:br>
            <a:r>
              <a:rPr lang="da-DK" sz="2400" dirty="0"/>
              <a:t>….det bliver dyrt, men</a:t>
            </a:r>
            <a:endParaRPr lang="da-DK" sz="2000" dirty="0"/>
          </a:p>
        </p:txBody>
      </p:sp>
    </p:spTree>
    <p:extLst>
      <p:ext uri="{BB962C8B-B14F-4D97-AF65-F5344CB8AC3E}">
        <p14:creationId xmlns:p14="http://schemas.microsoft.com/office/powerpoint/2010/main" val="22267704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indhold 2">
            <a:extLst>
              <a:ext uri="{FF2B5EF4-FFF2-40B4-BE49-F238E27FC236}">
                <a16:creationId xmlns:a16="http://schemas.microsoft.com/office/drawing/2014/main" id="{BAE37A2A-ABFD-45F2-B3BA-852394B57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616" y="2708920"/>
            <a:ext cx="4102224" cy="3384376"/>
          </a:xfrm>
        </p:spPr>
        <p:txBody>
          <a:bodyPr/>
          <a:lstStyle/>
          <a:p>
            <a:pPr marL="0" indent="0">
              <a:buNone/>
            </a:pPr>
            <a:r>
              <a:rPr lang="da-DK" sz="1800" dirty="0"/>
              <a:t>Samlet udgift til byggesagen </a:t>
            </a:r>
          </a:p>
          <a:p>
            <a:pPr marL="0" indent="0">
              <a:buNone/>
            </a:pPr>
            <a:endParaRPr lang="da-DK" sz="1800" dirty="0"/>
          </a:p>
          <a:p>
            <a:pPr marL="0" indent="0">
              <a:buNone/>
            </a:pPr>
            <a:r>
              <a:rPr lang="da-DK" sz="1800" dirty="0"/>
              <a:t>Støttede lån (Landsbyggefonden)</a:t>
            </a:r>
          </a:p>
          <a:p>
            <a:pPr marL="0" indent="0">
              <a:buNone/>
            </a:pPr>
            <a:endParaRPr lang="da-DK" sz="1800" dirty="0"/>
          </a:p>
          <a:p>
            <a:pPr marL="0" indent="0">
              <a:buNone/>
            </a:pPr>
            <a:r>
              <a:rPr lang="da-DK" sz="1800" dirty="0"/>
              <a:t>Anden finansiering</a:t>
            </a:r>
          </a:p>
          <a:p>
            <a:pPr marL="0" indent="0">
              <a:buNone/>
            </a:pPr>
            <a:endParaRPr lang="da-DK" sz="1800" dirty="0"/>
          </a:p>
        </p:txBody>
      </p:sp>
      <p:sp>
        <p:nvSpPr>
          <p:cNvPr id="5" name="Pladsholder til indhold 2">
            <a:extLst>
              <a:ext uri="{FF2B5EF4-FFF2-40B4-BE49-F238E27FC236}">
                <a16:creationId xmlns:a16="http://schemas.microsoft.com/office/drawing/2014/main" id="{15A5C67F-66FB-46A0-9943-A86B5CC31583}"/>
              </a:ext>
            </a:extLst>
          </p:cNvPr>
          <p:cNvSpPr txBox="1">
            <a:spLocks/>
          </p:cNvSpPr>
          <p:nvPr/>
        </p:nvSpPr>
        <p:spPr bwMode="auto">
          <a:xfrm>
            <a:off x="5433864" y="2708920"/>
            <a:ext cx="2520280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Verdana"/>
                <a:ea typeface="ＭＳ Ｐゴシック" charset="-128"/>
                <a:cs typeface="Verdan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Verdana"/>
                <a:ea typeface="ＭＳ Ｐゴシック" charset="-128"/>
                <a:cs typeface="Verdan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Verdana"/>
                <a:ea typeface="ＭＳ Ｐゴシック" charset="-128"/>
                <a:cs typeface="Verdan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/>
                <a:ea typeface="ＭＳ Ｐゴシック" charset="-128"/>
                <a:cs typeface="Verdan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r" eaLnBrk="1" hangingPunct="1">
              <a:buFontTx/>
              <a:buNone/>
            </a:pPr>
            <a:r>
              <a:rPr lang="da-DK" sz="1800" b="1" kern="0" dirty="0"/>
              <a:t>= ca. 330 mio. kr.</a:t>
            </a:r>
          </a:p>
          <a:p>
            <a:pPr marL="0" indent="0" algn="r" eaLnBrk="1" hangingPunct="1">
              <a:buFontTx/>
              <a:buNone/>
            </a:pPr>
            <a:r>
              <a:rPr lang="da-DK" sz="1800" b="1" kern="0" dirty="0"/>
              <a:t>  </a:t>
            </a:r>
            <a:endParaRPr lang="da-DK" sz="1800" kern="0" dirty="0"/>
          </a:p>
          <a:p>
            <a:pPr marL="0" indent="0" algn="r" eaLnBrk="1" hangingPunct="1">
              <a:buFontTx/>
              <a:buNone/>
            </a:pPr>
            <a:r>
              <a:rPr lang="da-DK" sz="1800" b="1" kern="0" dirty="0"/>
              <a:t>= 124 mio. kr.</a:t>
            </a:r>
          </a:p>
          <a:p>
            <a:pPr marL="0" indent="0" algn="r" eaLnBrk="1" hangingPunct="1">
              <a:buFontTx/>
              <a:buNone/>
            </a:pPr>
            <a:endParaRPr lang="da-DK" sz="1800" kern="0" dirty="0"/>
          </a:p>
          <a:p>
            <a:pPr marL="0" indent="0" algn="r" eaLnBrk="1" hangingPunct="1">
              <a:buFontTx/>
              <a:buNone/>
            </a:pPr>
            <a:r>
              <a:rPr lang="da-DK" sz="1800" b="1" kern="0" dirty="0"/>
              <a:t>= ca. 206 mio. kr.</a:t>
            </a:r>
          </a:p>
          <a:p>
            <a:pPr marL="0" indent="0" algn="r" eaLnBrk="1" hangingPunct="1">
              <a:buFontTx/>
              <a:buNone/>
            </a:pPr>
            <a:endParaRPr lang="da-DK" sz="1800" kern="0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4D1DD144-66DF-40D3-A437-92C6513AF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 anchor="t"/>
          <a:lstStyle/>
          <a:p>
            <a:r>
              <a:rPr lang="da-DK" dirty="0"/>
              <a:t>Helhedsplanens økonomi</a:t>
            </a:r>
            <a:br>
              <a:rPr lang="da-DK" dirty="0"/>
            </a:br>
            <a:r>
              <a:rPr lang="da-DK" sz="2400" dirty="0"/>
              <a:t>….det bliver dyrt, men</a:t>
            </a:r>
            <a:endParaRPr lang="da-DK" sz="2000" dirty="0"/>
          </a:p>
        </p:txBody>
      </p:sp>
    </p:spTree>
    <p:extLst>
      <p:ext uri="{BB962C8B-B14F-4D97-AF65-F5344CB8AC3E}">
        <p14:creationId xmlns:p14="http://schemas.microsoft.com/office/powerpoint/2010/main" val="38962500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4D1DD144-66DF-40D3-A437-92C6513AF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 anchor="t"/>
          <a:lstStyle/>
          <a:p>
            <a:r>
              <a:rPr lang="da-DK" dirty="0"/>
              <a:t>Helhedsplanens økonomi</a:t>
            </a:r>
            <a:br>
              <a:rPr lang="da-DK" dirty="0"/>
            </a:br>
            <a:r>
              <a:rPr lang="da-DK" sz="2400" dirty="0"/>
              <a:t>….det bliver dyrt, men</a:t>
            </a:r>
            <a:endParaRPr lang="da-DK" sz="2000" dirty="0"/>
          </a:p>
        </p:txBody>
      </p:sp>
      <p:sp>
        <p:nvSpPr>
          <p:cNvPr id="6" name="Pladsholder til indhold 2">
            <a:extLst>
              <a:ext uri="{FF2B5EF4-FFF2-40B4-BE49-F238E27FC236}">
                <a16:creationId xmlns:a16="http://schemas.microsoft.com/office/drawing/2014/main" id="{79E4066D-F767-4DBC-92A5-670C7A6DCC82}"/>
              </a:ext>
            </a:extLst>
          </p:cNvPr>
          <p:cNvSpPr txBox="1">
            <a:spLocks/>
          </p:cNvSpPr>
          <p:nvPr/>
        </p:nvSpPr>
        <p:spPr bwMode="auto">
          <a:xfrm>
            <a:off x="685800" y="2852936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Verdana"/>
                <a:ea typeface="ＭＳ Ｐゴシック" charset="-128"/>
                <a:cs typeface="Verdan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Verdana"/>
                <a:ea typeface="ＭＳ Ｐゴシック" charset="-128"/>
                <a:cs typeface="Verdan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Verdana"/>
                <a:ea typeface="ＭＳ Ｐゴシック" charset="-128"/>
                <a:cs typeface="Verdan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/>
                <a:ea typeface="ＭＳ Ｐゴシック" charset="-128"/>
                <a:cs typeface="Verdan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eaLnBrk="1" hangingPunct="1">
              <a:buNone/>
            </a:pPr>
            <a:r>
              <a:rPr lang="da-DK" sz="2400" b="1" kern="0" dirty="0"/>
              <a:t>Hvad med den fremtidige husleje?</a:t>
            </a:r>
          </a:p>
          <a:p>
            <a:pPr marL="0" indent="0" eaLnBrk="1" hangingPunct="1">
              <a:buNone/>
            </a:pPr>
            <a:endParaRPr lang="da-DK" sz="2400" b="1" kern="0" dirty="0"/>
          </a:p>
          <a:p>
            <a:pPr eaLnBrk="1" hangingPunct="1"/>
            <a:r>
              <a:rPr lang="da-DK" sz="1800" kern="0" dirty="0"/>
              <a:t>Den bedste finansieringssammensætning er endnu ikke fastlagt</a:t>
            </a:r>
          </a:p>
          <a:p>
            <a:pPr eaLnBrk="1" hangingPunct="1"/>
            <a:endParaRPr lang="da-DK" sz="1800" kern="0" dirty="0"/>
          </a:p>
          <a:p>
            <a:pPr eaLnBrk="1" hangingPunct="1"/>
            <a:endParaRPr lang="da-DK" sz="1800" kern="0" dirty="0"/>
          </a:p>
        </p:txBody>
      </p:sp>
    </p:spTree>
    <p:extLst>
      <p:ext uri="{BB962C8B-B14F-4D97-AF65-F5344CB8AC3E}">
        <p14:creationId xmlns:p14="http://schemas.microsoft.com/office/powerpoint/2010/main" val="352998869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094DA824-2998-4B74-B5E1-A237D199A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 anchor="t"/>
          <a:lstStyle/>
          <a:p>
            <a:r>
              <a:rPr lang="da-DK" dirty="0"/>
              <a:t>Helhedsplanens økonomi</a:t>
            </a:r>
            <a:br>
              <a:rPr lang="da-DK" dirty="0"/>
            </a:br>
            <a:r>
              <a:rPr lang="da-DK" sz="2400" dirty="0"/>
              <a:t>….det bliver dyrt, men</a:t>
            </a:r>
            <a:endParaRPr lang="da-DK" sz="2000" dirty="0"/>
          </a:p>
        </p:txBody>
      </p:sp>
      <p:sp>
        <p:nvSpPr>
          <p:cNvPr id="10" name="Pladsholder til indhold 2">
            <a:extLst>
              <a:ext uri="{FF2B5EF4-FFF2-40B4-BE49-F238E27FC236}">
                <a16:creationId xmlns:a16="http://schemas.microsoft.com/office/drawing/2014/main" id="{67D0667D-3CDC-416C-8A78-645B2A728A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852936"/>
            <a:ext cx="7772400" cy="4114800"/>
          </a:xfrm>
        </p:spPr>
        <p:txBody>
          <a:bodyPr/>
          <a:lstStyle/>
          <a:p>
            <a:r>
              <a:rPr lang="da-DK" sz="1800" dirty="0"/>
              <a:t>Renoveringsbehovet forsvinder ikke ved et ‘NEJ’ til helhedsplanen</a:t>
            </a:r>
          </a:p>
          <a:p>
            <a:endParaRPr lang="da-DK" sz="1800" dirty="0"/>
          </a:p>
          <a:p>
            <a:endParaRPr lang="da-DK" sz="1800" dirty="0"/>
          </a:p>
        </p:txBody>
      </p:sp>
    </p:spTree>
    <p:extLst>
      <p:ext uri="{BB962C8B-B14F-4D97-AF65-F5344CB8AC3E}">
        <p14:creationId xmlns:p14="http://schemas.microsoft.com/office/powerpoint/2010/main" val="79449489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4D1DD144-66DF-40D3-A437-92C6513AF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 anchor="t"/>
          <a:lstStyle/>
          <a:p>
            <a:r>
              <a:rPr lang="da-DK" dirty="0"/>
              <a:t>Helhedsplanens økonomi</a:t>
            </a:r>
            <a:br>
              <a:rPr lang="da-DK" dirty="0"/>
            </a:br>
            <a:r>
              <a:rPr lang="da-DK" sz="2400" dirty="0"/>
              <a:t>….hvad hvis vi siger NEJ?</a:t>
            </a:r>
            <a:endParaRPr lang="da-DK" sz="2000" dirty="0"/>
          </a:p>
        </p:txBody>
      </p:sp>
      <p:sp>
        <p:nvSpPr>
          <p:cNvPr id="5" name="Pladsholder til indhold 2">
            <a:extLst>
              <a:ext uri="{FF2B5EF4-FFF2-40B4-BE49-F238E27FC236}">
                <a16:creationId xmlns:a16="http://schemas.microsoft.com/office/drawing/2014/main" id="{2ADEBC9E-9FBA-47BF-B159-FF142209B216}"/>
              </a:ext>
            </a:extLst>
          </p:cNvPr>
          <p:cNvSpPr txBox="1">
            <a:spLocks/>
          </p:cNvSpPr>
          <p:nvPr/>
        </p:nvSpPr>
        <p:spPr bwMode="auto">
          <a:xfrm>
            <a:off x="685800" y="2276872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Verdana"/>
                <a:ea typeface="ＭＳ Ｐゴシック" charset="-128"/>
                <a:cs typeface="Verdan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Verdana"/>
                <a:ea typeface="ＭＳ Ｐゴシック" charset="-128"/>
                <a:cs typeface="Verdan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Verdana"/>
                <a:ea typeface="ＭＳ Ｐゴシック" charset="-128"/>
                <a:cs typeface="Verdan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/>
                <a:ea typeface="ＭＳ Ｐゴシック" charset="-128"/>
                <a:cs typeface="Verdan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eaLnBrk="1" hangingPunct="1">
              <a:buNone/>
            </a:pPr>
            <a:r>
              <a:rPr lang="da-DK" sz="1800" kern="0" dirty="0"/>
              <a:t>Renoveringsbehovet forsvinder ikke ved et ‘NEJ’ til helhedsplanen</a:t>
            </a:r>
          </a:p>
          <a:p>
            <a:pPr eaLnBrk="1" hangingPunct="1"/>
            <a:r>
              <a:rPr lang="da-DK" sz="1800" kern="0" dirty="0"/>
              <a:t>10 tomgangsboliger skal istandsættes</a:t>
            </a:r>
          </a:p>
          <a:p>
            <a:pPr eaLnBrk="1" hangingPunct="1"/>
            <a:r>
              <a:rPr lang="da-DK" sz="1800" kern="0" dirty="0"/>
              <a:t>Herudover forventes et antal yderligere renoveringer årligt</a:t>
            </a:r>
          </a:p>
          <a:p>
            <a:pPr eaLnBrk="1" hangingPunct="1"/>
            <a:r>
              <a:rPr lang="da-DK" sz="1800" dirty="0"/>
              <a:t>Kloakker - spildevands og regnvandsledninger har skader</a:t>
            </a:r>
          </a:p>
          <a:p>
            <a:pPr eaLnBrk="1" hangingPunct="1"/>
            <a:r>
              <a:rPr lang="da-DK" sz="1800" dirty="0"/>
              <a:t>Tage – er nedslidte</a:t>
            </a:r>
          </a:p>
          <a:p>
            <a:pPr eaLnBrk="1" hangingPunct="1"/>
            <a:r>
              <a:rPr lang="da-DK" sz="1800" dirty="0"/>
              <a:t>Fugtige krybekældre – genererer skimmelrisiko og indeklimaproblemer</a:t>
            </a:r>
          </a:p>
          <a:p>
            <a:pPr eaLnBrk="1" hangingPunct="1"/>
            <a:r>
              <a:rPr lang="da-DK" sz="1800" dirty="0"/>
              <a:t>Radon</a:t>
            </a:r>
          </a:p>
          <a:p>
            <a:pPr eaLnBrk="1" hangingPunct="1"/>
            <a:r>
              <a:rPr lang="da-DK" sz="1800" dirty="0"/>
              <a:t>Kolde ydervægge – medfører risiko for skimmel</a:t>
            </a:r>
          </a:p>
          <a:p>
            <a:pPr eaLnBrk="1" hangingPunct="1"/>
            <a:r>
              <a:rPr lang="da-DK" sz="1800" dirty="0"/>
              <a:t>Faskiner – problemer med tilstrækkelig nedsivning</a:t>
            </a:r>
          </a:p>
          <a:p>
            <a:pPr eaLnBrk="1" hangingPunct="1"/>
            <a:endParaRPr lang="da-DK" sz="1800" kern="0" dirty="0"/>
          </a:p>
          <a:p>
            <a:pPr eaLnBrk="1" hangingPunct="1"/>
            <a:endParaRPr lang="da-DK" sz="1800" kern="0" dirty="0"/>
          </a:p>
          <a:p>
            <a:pPr eaLnBrk="1" hangingPunct="1"/>
            <a:endParaRPr lang="da-DK" sz="1800" kern="0" dirty="0"/>
          </a:p>
          <a:p>
            <a:pPr eaLnBrk="1" hangingPunct="1"/>
            <a:endParaRPr lang="da-DK" sz="1800" kern="0" dirty="0"/>
          </a:p>
        </p:txBody>
      </p:sp>
    </p:spTree>
    <p:extLst>
      <p:ext uri="{BB962C8B-B14F-4D97-AF65-F5344CB8AC3E}">
        <p14:creationId xmlns:p14="http://schemas.microsoft.com/office/powerpoint/2010/main" val="310887462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F62288-46C5-4009-AB66-730195DAB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a-DK" dirty="0"/>
              <a:t>Helhedsplanens økonomi</a:t>
            </a:r>
            <a:br>
              <a:rPr lang="da-DK" dirty="0"/>
            </a:br>
            <a:r>
              <a:rPr lang="da-DK" sz="2400" dirty="0"/>
              <a:t>…men hvorfor skal det godkendes i år?</a:t>
            </a:r>
            <a:br>
              <a:rPr lang="da-DK" sz="2400" dirty="0"/>
            </a:br>
            <a:endParaRPr lang="da-DK" sz="2400" dirty="0"/>
          </a:p>
        </p:txBody>
      </p:sp>
      <p:sp>
        <p:nvSpPr>
          <p:cNvPr id="4" name="Pladsholder til indhold 2">
            <a:extLst>
              <a:ext uri="{FF2B5EF4-FFF2-40B4-BE49-F238E27FC236}">
                <a16:creationId xmlns:a16="http://schemas.microsoft.com/office/drawing/2014/main" id="{BAE37A2A-ABFD-45F2-B3BA-852394B57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276872"/>
            <a:ext cx="7772400" cy="3384376"/>
          </a:xfrm>
        </p:spPr>
        <p:txBody>
          <a:bodyPr/>
          <a:lstStyle/>
          <a:p>
            <a:r>
              <a:rPr lang="da-DK" sz="1800" dirty="0"/>
              <a:t>Grøn Boligaftale 2020-26 besluttet af Christiansborg</a:t>
            </a:r>
          </a:p>
          <a:p>
            <a:pPr marL="0" indent="0">
              <a:buNone/>
            </a:pPr>
            <a:endParaRPr lang="da-DK" sz="1800" dirty="0"/>
          </a:p>
          <a:p>
            <a:pPr marL="0" indent="0">
              <a:buNone/>
            </a:pPr>
            <a:endParaRPr lang="da-DK" sz="1800" dirty="0"/>
          </a:p>
        </p:txBody>
      </p:sp>
    </p:spTree>
    <p:extLst>
      <p:ext uri="{BB962C8B-B14F-4D97-AF65-F5344CB8AC3E}">
        <p14:creationId xmlns:p14="http://schemas.microsoft.com/office/powerpoint/2010/main" val="169164099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F62288-46C5-4009-AB66-730195DAB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a-DK" dirty="0"/>
              <a:t>Proces for byggesagen</a:t>
            </a:r>
            <a:br>
              <a:rPr lang="da-DK" dirty="0"/>
            </a:br>
            <a:r>
              <a:rPr lang="da-DK" sz="2400" dirty="0"/>
              <a:t>….hvornår kommer håndværkerne?</a:t>
            </a:r>
            <a:br>
              <a:rPr lang="da-DK" dirty="0"/>
            </a:br>
            <a:endParaRPr lang="da-DK" sz="2000" dirty="0"/>
          </a:p>
        </p:txBody>
      </p:sp>
      <p:sp>
        <p:nvSpPr>
          <p:cNvPr id="9" name="Pil: højre 8">
            <a:extLst>
              <a:ext uri="{FF2B5EF4-FFF2-40B4-BE49-F238E27FC236}">
                <a16:creationId xmlns:a16="http://schemas.microsoft.com/office/drawing/2014/main" id="{0009EAB5-20A4-40F1-8FB5-FD8C09A809EC}"/>
              </a:ext>
            </a:extLst>
          </p:cNvPr>
          <p:cNvSpPr/>
          <p:nvPr/>
        </p:nvSpPr>
        <p:spPr>
          <a:xfrm>
            <a:off x="72008" y="2633649"/>
            <a:ext cx="9036496" cy="2494784"/>
          </a:xfrm>
          <a:prstGeom prst="rightArrow">
            <a:avLst>
              <a:gd name="adj1" fmla="val 64069"/>
              <a:gd name="adj2" fmla="val 5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cxnSp>
        <p:nvCxnSpPr>
          <p:cNvPr id="4" name="Lige forbindelse 3">
            <a:extLst>
              <a:ext uri="{FF2B5EF4-FFF2-40B4-BE49-F238E27FC236}">
                <a16:creationId xmlns:a16="http://schemas.microsoft.com/office/drawing/2014/main" id="{28ACD0C6-165D-40B6-B09E-4205229B37D7}"/>
              </a:ext>
            </a:extLst>
          </p:cNvPr>
          <p:cNvCxnSpPr/>
          <p:nvPr/>
        </p:nvCxnSpPr>
        <p:spPr bwMode="auto">
          <a:xfrm flipV="1">
            <a:off x="1043754" y="2276872"/>
            <a:ext cx="0" cy="3096344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Tekstfelt 4">
            <a:extLst>
              <a:ext uri="{FF2B5EF4-FFF2-40B4-BE49-F238E27FC236}">
                <a16:creationId xmlns:a16="http://schemas.microsoft.com/office/drawing/2014/main" id="{19771E21-9E14-4185-8D98-8A37D44D39B8}"/>
              </a:ext>
            </a:extLst>
          </p:cNvPr>
          <p:cNvSpPr txBox="1"/>
          <p:nvPr/>
        </p:nvSpPr>
        <p:spPr>
          <a:xfrm>
            <a:off x="251520" y="5343599"/>
            <a:ext cx="1061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200" dirty="0">
                <a:latin typeface="+mj-lt"/>
              </a:rPr>
              <a:t>Skema A indsendes</a:t>
            </a:r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EA085D2F-267A-4B67-B990-4C809696E34A}"/>
              </a:ext>
            </a:extLst>
          </p:cNvPr>
          <p:cNvSpPr txBox="1"/>
          <p:nvPr/>
        </p:nvSpPr>
        <p:spPr>
          <a:xfrm>
            <a:off x="467544" y="2846764"/>
            <a:ext cx="5944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latin typeface="+mj-lt"/>
              </a:rPr>
              <a:t>2020</a:t>
            </a:r>
          </a:p>
        </p:txBody>
      </p:sp>
      <p:sp>
        <p:nvSpPr>
          <p:cNvPr id="19" name="Tekstfelt 18">
            <a:extLst>
              <a:ext uri="{FF2B5EF4-FFF2-40B4-BE49-F238E27FC236}">
                <a16:creationId xmlns:a16="http://schemas.microsoft.com/office/drawing/2014/main" id="{5313D828-1A82-446D-8EE7-71A81B504324}"/>
              </a:ext>
            </a:extLst>
          </p:cNvPr>
          <p:cNvSpPr txBox="1"/>
          <p:nvPr/>
        </p:nvSpPr>
        <p:spPr>
          <a:xfrm>
            <a:off x="1041741" y="3158940"/>
            <a:ext cx="24670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latin typeface="+mj-lt"/>
              </a:rPr>
              <a:t>Beboerworkshops</a:t>
            </a:r>
          </a:p>
          <a:p>
            <a:endParaRPr lang="da-DK" sz="1200" dirty="0">
              <a:latin typeface="+mj-lt"/>
            </a:endParaRPr>
          </a:p>
          <a:p>
            <a:r>
              <a:rPr lang="da-DK" sz="1200" dirty="0">
                <a:latin typeface="+mj-lt"/>
              </a:rPr>
              <a:t>Dialog mellem byggeudvalg og rådgivere om indhold</a:t>
            </a:r>
          </a:p>
          <a:p>
            <a:endParaRPr lang="da-DK" sz="1200" dirty="0">
              <a:latin typeface="+mj-lt"/>
            </a:endParaRPr>
          </a:p>
          <a:p>
            <a:r>
              <a:rPr lang="da-DK" sz="1200" dirty="0">
                <a:latin typeface="+mj-lt"/>
              </a:rPr>
              <a:t>Endelig beboergodkendelse</a:t>
            </a:r>
          </a:p>
          <a:p>
            <a:endParaRPr lang="da-DK" sz="1200" dirty="0">
              <a:latin typeface="+mj-lt"/>
            </a:endParaRPr>
          </a:p>
          <a:p>
            <a:r>
              <a:rPr lang="da-DK" sz="1200" dirty="0">
                <a:latin typeface="+mj-lt"/>
              </a:rPr>
              <a:t>Behandling af skema A hos LBF</a:t>
            </a:r>
          </a:p>
        </p:txBody>
      </p:sp>
      <p:cxnSp>
        <p:nvCxnSpPr>
          <p:cNvPr id="20" name="Lige forbindelse 19">
            <a:extLst>
              <a:ext uri="{FF2B5EF4-FFF2-40B4-BE49-F238E27FC236}">
                <a16:creationId xmlns:a16="http://schemas.microsoft.com/office/drawing/2014/main" id="{A23B610C-7D59-4F6E-8F48-DDC784E159DF}"/>
              </a:ext>
            </a:extLst>
          </p:cNvPr>
          <p:cNvCxnSpPr/>
          <p:nvPr/>
        </p:nvCxnSpPr>
        <p:spPr bwMode="auto">
          <a:xfrm flipV="1">
            <a:off x="3345850" y="2332869"/>
            <a:ext cx="0" cy="3096344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Tekstfelt 20">
            <a:extLst>
              <a:ext uri="{FF2B5EF4-FFF2-40B4-BE49-F238E27FC236}">
                <a16:creationId xmlns:a16="http://schemas.microsoft.com/office/drawing/2014/main" id="{773DF436-600D-4CE1-93F7-25B1AFF0DB01}"/>
              </a:ext>
            </a:extLst>
          </p:cNvPr>
          <p:cNvSpPr txBox="1"/>
          <p:nvPr/>
        </p:nvSpPr>
        <p:spPr>
          <a:xfrm>
            <a:off x="3345850" y="2840919"/>
            <a:ext cx="18938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latin typeface="+mj-lt"/>
              </a:rPr>
              <a:t>Jun 2021 – Jan 2022 </a:t>
            </a:r>
          </a:p>
        </p:txBody>
      </p:sp>
      <p:sp>
        <p:nvSpPr>
          <p:cNvPr id="22" name="Tekstfelt 21">
            <a:extLst>
              <a:ext uri="{FF2B5EF4-FFF2-40B4-BE49-F238E27FC236}">
                <a16:creationId xmlns:a16="http://schemas.microsoft.com/office/drawing/2014/main" id="{15554978-03BF-49F8-B360-71C4046AC572}"/>
              </a:ext>
            </a:extLst>
          </p:cNvPr>
          <p:cNvSpPr txBox="1"/>
          <p:nvPr/>
        </p:nvSpPr>
        <p:spPr>
          <a:xfrm>
            <a:off x="3345850" y="3161295"/>
            <a:ext cx="1937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latin typeface="+mj-lt"/>
              </a:rPr>
              <a:t>Projektering</a:t>
            </a:r>
          </a:p>
          <a:p>
            <a:endParaRPr lang="da-DK" sz="1200" dirty="0">
              <a:latin typeface="+mj-lt"/>
            </a:endParaRPr>
          </a:p>
          <a:p>
            <a:r>
              <a:rPr lang="da-DK" sz="1200" dirty="0">
                <a:latin typeface="+mj-lt"/>
              </a:rPr>
              <a:t>Myndighedsbehandling</a:t>
            </a:r>
          </a:p>
        </p:txBody>
      </p:sp>
      <p:cxnSp>
        <p:nvCxnSpPr>
          <p:cNvPr id="23" name="Lige forbindelse 22">
            <a:extLst>
              <a:ext uri="{FF2B5EF4-FFF2-40B4-BE49-F238E27FC236}">
                <a16:creationId xmlns:a16="http://schemas.microsoft.com/office/drawing/2014/main" id="{2BAE93AF-DA25-4D21-AA81-BFDEB4E152F9}"/>
              </a:ext>
            </a:extLst>
          </p:cNvPr>
          <p:cNvCxnSpPr/>
          <p:nvPr/>
        </p:nvCxnSpPr>
        <p:spPr bwMode="auto">
          <a:xfrm flipV="1">
            <a:off x="7285373" y="2344616"/>
            <a:ext cx="0" cy="3096344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Tekstfelt 23">
            <a:extLst>
              <a:ext uri="{FF2B5EF4-FFF2-40B4-BE49-F238E27FC236}">
                <a16:creationId xmlns:a16="http://schemas.microsoft.com/office/drawing/2014/main" id="{1200E276-3F02-45C0-9757-4EE1B6E3A883}"/>
              </a:ext>
            </a:extLst>
          </p:cNvPr>
          <p:cNvSpPr txBox="1"/>
          <p:nvPr/>
        </p:nvSpPr>
        <p:spPr>
          <a:xfrm>
            <a:off x="7294112" y="2855294"/>
            <a:ext cx="1094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latin typeface="+mj-lt"/>
              </a:rPr>
              <a:t>Jan 2023</a:t>
            </a:r>
          </a:p>
        </p:txBody>
      </p:sp>
      <p:sp>
        <p:nvSpPr>
          <p:cNvPr id="25" name="Tekstfelt 24">
            <a:extLst>
              <a:ext uri="{FF2B5EF4-FFF2-40B4-BE49-F238E27FC236}">
                <a16:creationId xmlns:a16="http://schemas.microsoft.com/office/drawing/2014/main" id="{827A767F-0692-46C5-8ABE-EAABA6352354}"/>
              </a:ext>
            </a:extLst>
          </p:cNvPr>
          <p:cNvSpPr txBox="1"/>
          <p:nvPr/>
        </p:nvSpPr>
        <p:spPr>
          <a:xfrm>
            <a:off x="7291052" y="3172412"/>
            <a:ext cx="24670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latin typeface="+mj-lt"/>
              </a:rPr>
              <a:t>Udførelse</a:t>
            </a:r>
          </a:p>
        </p:txBody>
      </p:sp>
      <p:sp>
        <p:nvSpPr>
          <p:cNvPr id="26" name="Tekstfelt 25">
            <a:extLst>
              <a:ext uri="{FF2B5EF4-FFF2-40B4-BE49-F238E27FC236}">
                <a16:creationId xmlns:a16="http://schemas.microsoft.com/office/drawing/2014/main" id="{6B11CAC0-1C1F-41F0-8ED7-C1B8A9CA60EF}"/>
              </a:ext>
            </a:extLst>
          </p:cNvPr>
          <p:cNvSpPr txBox="1"/>
          <p:nvPr/>
        </p:nvSpPr>
        <p:spPr>
          <a:xfrm>
            <a:off x="1041740" y="2846764"/>
            <a:ext cx="19460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latin typeface="+mj-lt"/>
              </a:rPr>
              <a:t>Jan 2021 – Maj 2021 </a:t>
            </a:r>
          </a:p>
        </p:txBody>
      </p:sp>
      <p:cxnSp>
        <p:nvCxnSpPr>
          <p:cNvPr id="15" name="Lige forbindelse 14">
            <a:extLst>
              <a:ext uri="{FF2B5EF4-FFF2-40B4-BE49-F238E27FC236}">
                <a16:creationId xmlns:a16="http://schemas.microsoft.com/office/drawing/2014/main" id="{AFB99691-8361-4A0C-9F58-E45146441979}"/>
              </a:ext>
            </a:extLst>
          </p:cNvPr>
          <p:cNvCxnSpPr/>
          <p:nvPr/>
        </p:nvCxnSpPr>
        <p:spPr bwMode="auto">
          <a:xfrm flipV="1">
            <a:off x="5370235" y="2332869"/>
            <a:ext cx="0" cy="3096344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ekstfelt 6">
            <a:extLst>
              <a:ext uri="{FF2B5EF4-FFF2-40B4-BE49-F238E27FC236}">
                <a16:creationId xmlns:a16="http://schemas.microsoft.com/office/drawing/2014/main" id="{5A65F1F1-7A09-4509-9420-EADB50ACE02E}"/>
              </a:ext>
            </a:extLst>
          </p:cNvPr>
          <p:cNvSpPr txBox="1"/>
          <p:nvPr/>
        </p:nvSpPr>
        <p:spPr>
          <a:xfrm>
            <a:off x="5382353" y="3172182"/>
            <a:ext cx="19377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latin typeface="+mj-lt"/>
              </a:rPr>
              <a:t>EU-Udbud</a:t>
            </a:r>
          </a:p>
          <a:p>
            <a:endParaRPr lang="da-DK" sz="1200" dirty="0">
              <a:latin typeface="+mj-lt"/>
            </a:endParaRPr>
          </a:p>
          <a:p>
            <a:r>
              <a:rPr lang="da-DK" sz="1200" dirty="0">
                <a:latin typeface="+mj-lt"/>
              </a:rPr>
              <a:t>Kontrakt</a:t>
            </a:r>
          </a:p>
          <a:p>
            <a:endParaRPr lang="da-DK" sz="1200" dirty="0">
              <a:latin typeface="+mj-lt"/>
            </a:endParaRPr>
          </a:p>
          <a:p>
            <a:r>
              <a:rPr lang="da-DK" sz="1200" dirty="0">
                <a:latin typeface="+mj-lt"/>
              </a:rPr>
              <a:t>Godkendelse skema B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05BE4177-274D-4B13-9CF2-D9FA20E76592}"/>
              </a:ext>
            </a:extLst>
          </p:cNvPr>
          <p:cNvSpPr txBox="1"/>
          <p:nvPr/>
        </p:nvSpPr>
        <p:spPr>
          <a:xfrm>
            <a:off x="5370234" y="2861572"/>
            <a:ext cx="18614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 err="1">
                <a:latin typeface="+mj-lt"/>
              </a:rPr>
              <a:t>Feb</a:t>
            </a:r>
            <a:r>
              <a:rPr lang="da-DK" sz="1200" dirty="0">
                <a:latin typeface="+mj-lt"/>
              </a:rPr>
              <a:t> 2022 – </a:t>
            </a:r>
            <a:r>
              <a:rPr lang="da-DK" sz="1200" dirty="0" err="1">
                <a:latin typeface="+mj-lt"/>
              </a:rPr>
              <a:t>Sep</a:t>
            </a:r>
            <a:r>
              <a:rPr lang="da-DK" sz="1200" dirty="0">
                <a:latin typeface="+mj-lt"/>
              </a:rPr>
              <a:t> 2022  </a:t>
            </a:r>
          </a:p>
        </p:txBody>
      </p:sp>
    </p:spTree>
    <p:extLst>
      <p:ext uri="{BB962C8B-B14F-4D97-AF65-F5344CB8AC3E}">
        <p14:creationId xmlns:p14="http://schemas.microsoft.com/office/powerpoint/2010/main" val="253854553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5AAFFF-73F0-4881-9303-13E1A48D6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br>
              <a:rPr lang="da-DK" dirty="0"/>
            </a:br>
            <a:br>
              <a:rPr lang="da-DK" dirty="0"/>
            </a:br>
            <a:br>
              <a:rPr lang="da-DK" dirty="0"/>
            </a:br>
            <a:r>
              <a:rPr lang="da-DK" dirty="0"/>
              <a:t>Spørgsmål?</a:t>
            </a:r>
          </a:p>
        </p:txBody>
      </p:sp>
    </p:spTree>
    <p:extLst>
      <p:ext uri="{BB962C8B-B14F-4D97-AF65-F5344CB8AC3E}">
        <p14:creationId xmlns:p14="http://schemas.microsoft.com/office/powerpoint/2010/main" val="3942940442"/>
      </p:ext>
    </p:extLst>
  </p:cSld>
  <p:clrMapOvr>
    <a:masterClrMapping/>
  </p:clrMapOvr>
</p:sld>
</file>

<file path=ppt/theme/theme1.xml><?xml version="1.0" encoding="utf-8"?>
<a:theme xmlns:a="http://schemas.openxmlformats.org/drawingml/2006/main" name="PPT_master">
  <a:themeElements>
    <a:clrScheme name="Kontortem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spek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a-DK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a-DK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Kontortem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ntortem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ntortem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ntortem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ntortem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ntortem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ntortem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ntortem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ntortem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ntortem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ntortem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ntortem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GetOrganized dokument" ma:contentTypeID="0x010100AC085CFC53BC46CEA2EADE194AD9D4820082E8274112A50244A3227AC82C02776B" ma:contentTypeVersion="5" ma:contentTypeDescription="GetOrganized dokument" ma:contentTypeScope="" ma:versionID="b8d50b1cbfcb91177c811989b4827b23">
  <xsd:schema xmlns:xsd="http://www.w3.org/2001/XMLSchema" xmlns:xs="http://www.w3.org/2001/XMLSchema" xmlns:p="http://schemas.microsoft.com/office/2006/metadata/properties" xmlns:ns1="http://schemas.microsoft.com/sharepoint/v3" xmlns:ns2="074d02e9-97ea-4d73-8f01-344f087166ce" xmlns:ns3="1821644f-c7ac-4dc4-9e2f-ac1ddb1ec445" xmlns:ns4="ebfeadab-bc85-4835-a157-b8b4e97ca194" xmlns:ns5="5ec0ed54-928c-48fb-b1e3-a46c42b9ec2d" xmlns:ns6="63462e1f-08d8-4378-8b7b-567f2d684678" targetNamespace="http://schemas.microsoft.com/office/2006/metadata/properties" ma:root="true" ma:fieldsID="da7ed669142c280b7337288161569ac0" ns1:_="" ns2:_="" ns3:_="" ns4:_="" ns5:_="" ns6:_="">
    <xsd:import namespace="http://schemas.microsoft.com/sharepoint/v3"/>
    <xsd:import namespace="074d02e9-97ea-4d73-8f01-344f087166ce"/>
    <xsd:import namespace="1821644f-c7ac-4dc4-9e2f-ac1ddb1ec445"/>
    <xsd:import namespace="ebfeadab-bc85-4835-a157-b8b4e97ca194"/>
    <xsd:import namespace="5ec0ed54-928c-48fb-b1e3-a46c42b9ec2d"/>
    <xsd:import namespace="63462e1f-08d8-4378-8b7b-567f2d684678"/>
    <xsd:element name="properties">
      <xsd:complexType>
        <xsd:sequence>
          <xsd:element name="documentManagement">
            <xsd:complexType>
              <xsd:all>
                <xsd:element ref="ns3:Classification" minOccurs="0"/>
                <xsd:element ref="ns2:Correspondance" minOccurs="0"/>
                <xsd:element ref="ns2:ReceivedFrom" minOccurs="0"/>
                <xsd:element ref="ns2:Recipients" minOccurs="0"/>
                <xsd:element ref="ns4:DocumentDate" minOccurs="0"/>
                <xsd:element ref="ns1:CaseID" minOccurs="0"/>
                <xsd:element ref="ns1:DocID" minOccurs="0"/>
                <xsd:element ref="ns1:Finalized" minOccurs="0"/>
                <xsd:element ref="ns1:Related" minOccurs="0"/>
                <xsd:element ref="ns1:RegistrationDate" minOccurs="0"/>
                <xsd:element ref="ns1:CaseRecordNumber" minOccurs="0"/>
                <xsd:element ref="ns5:TaxCatchAll" minOccurs="0"/>
                <xsd:element ref="ns1:LocalAttachment" minOccurs="0"/>
                <xsd:element ref="ns2:Afdeling_x003a__x0020_Afdeling" minOccurs="0"/>
                <xsd:element ref="ns2:Afdeling_x003a__x0020_Selskab" minOccurs="0"/>
                <xsd:element ref="ns2:PrimaryKeywordTaxHTField0" minOccurs="0"/>
                <xsd:element ref="ns2:SecondaryKeywordsTaxHTField0" minOccurs="0"/>
                <xsd:element ref="ns2:DocumentTypeTaxHTField0" minOccurs="0"/>
                <xsd:element ref="ns2:PublishStatus" minOccurs="0"/>
                <xsd:element ref="ns2:NotificationRecipients" minOccurs="0"/>
                <xsd:element ref="ns1:MailHasAttachments" minOccurs="0"/>
                <xsd:element ref="ns1:CCMSystemID" minOccurs="0"/>
                <xsd:element ref="ns1:WasEncrypted" minOccurs="0"/>
                <xsd:element ref="ns1:CCMTemplateID" minOccurs="0"/>
                <xsd:element ref="ns1:WasSigned" minOccurs="0"/>
                <xsd:element ref="ns1:CCMTemplateName" minOccurs="0"/>
                <xsd:element ref="ns1:CCMTemplateVersion" minOccurs="0"/>
                <xsd:element ref="ns1:CCMConversation" minOccurs="0"/>
                <xsd:element ref="ns2:CCMMultipleTransferTransactionID" minOccurs="0"/>
                <xsd:element ref="ns1:CCMCognitiveType" minOccurs="0"/>
                <xsd:element ref="ns1:CCMVisualId" minOccurs="0"/>
                <xsd:element ref="ns6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CaseID" ma:index="16" nillable="true" ma:displayName="Sags ID" ma:default="Tildeler" ma:internalName="CaseID" ma:readOnly="true">
      <xsd:simpleType>
        <xsd:restriction base="dms:Text"/>
      </xsd:simpleType>
    </xsd:element>
    <xsd:element name="DocID" ma:index="17" nillable="true" ma:displayName="Dok ID" ma:default="Tildeler" ma:internalName="DocID" ma:readOnly="true">
      <xsd:simpleType>
        <xsd:restriction base="dms:Text"/>
      </xsd:simpleType>
    </xsd:element>
    <xsd:element name="Finalized" ma:index="18" nillable="true" ma:displayName="Endeligt" ma:default="False" ma:internalName="Finalized" ma:readOnly="true">
      <xsd:simpleType>
        <xsd:restriction base="dms:Boolean"/>
      </xsd:simpleType>
    </xsd:element>
    <xsd:element name="Related" ma:index="19" nillable="true" ma:displayName="Vedhæftet dokument" ma:default="False" ma:internalName="Related" ma:readOnly="true">
      <xsd:simpleType>
        <xsd:restriction base="dms:Boolean"/>
      </xsd:simpleType>
    </xsd:element>
    <xsd:element name="RegistrationDate" ma:index="20" nillable="true" ma:displayName="Registrerings dato" ma:format="DateTime" ma:internalName="RegistrationDate" ma:readOnly="true">
      <xsd:simpleType>
        <xsd:restriction base="dms:DateTime"/>
      </xsd:simpleType>
    </xsd:element>
    <xsd:element name="CaseRecordNumber" ma:index="21" nillable="true" ma:displayName="Akt ID" ma:decimals="0" ma:default="0" ma:internalName="CaseRecordNumber" ma:readOnly="true">
      <xsd:simpleType>
        <xsd:restriction base="dms:Number"/>
      </xsd:simpleType>
    </xsd:element>
    <xsd:element name="LocalAttachment" ma:index="23" nillable="true" ma:displayName="Lokalt bilag" ma:default="False" ma:internalName="LocalAttachment" ma:readOnly="true">
      <xsd:simpleType>
        <xsd:restriction base="dms:Boolean"/>
      </xsd:simpleType>
    </xsd:element>
    <xsd:element name="MailHasAttachments" ma:index="31" nillable="true" ma:displayName="E-mail har vedhæftede filer" ma:default="False" ma:internalName="MailHasAttachments" ma:readOnly="true">
      <xsd:simpleType>
        <xsd:restriction base="dms:Boolean"/>
      </xsd:simpleType>
    </xsd:element>
    <xsd:element name="CCMSystemID" ma:index="32" nillable="true" ma:displayName="CCMSystemID" ma:hidden="true" ma:internalName="CCMSystemID" ma:readOnly="true">
      <xsd:simpleType>
        <xsd:restriction base="dms:Text"/>
      </xsd:simpleType>
    </xsd:element>
    <xsd:element name="WasEncrypted" ma:index="33" nillable="true" ma:displayName="Krypteret" ma:default="False" ma:internalName="WasEncrypted" ma:readOnly="true">
      <xsd:simpleType>
        <xsd:restriction base="dms:Boolean"/>
      </xsd:simpleType>
    </xsd:element>
    <xsd:element name="CCMTemplateID" ma:index="34" nillable="true" ma:displayName="CCMTemplateID" ma:decimals="0" ma:default="0" ma:hidden="true" ma:internalName="CCMTemplateID" ma:readOnly="true">
      <xsd:simpleType>
        <xsd:restriction base="dms:Number"/>
      </xsd:simpleType>
    </xsd:element>
    <xsd:element name="WasSigned" ma:index="35" nillable="true" ma:displayName="Signeret" ma:default="False" ma:internalName="WasSigned" ma:readOnly="true">
      <xsd:simpleType>
        <xsd:restriction base="dms:Boolean"/>
      </xsd:simpleType>
    </xsd:element>
    <xsd:element name="CCMTemplateName" ma:index="36" nillable="true" ma:displayName="Skabelon navn" ma:internalName="CCMTemplateName" ma:readOnly="true">
      <xsd:simpleType>
        <xsd:restriction base="dms:Text"/>
      </xsd:simpleType>
    </xsd:element>
    <xsd:element name="CCMTemplateVersion" ma:index="37" nillable="true" ma:displayName="Skabelon version" ma:internalName="CCMTemplateVersion" ma:readOnly="true">
      <xsd:simpleType>
        <xsd:restriction base="dms:Text"/>
      </xsd:simpleType>
    </xsd:element>
    <xsd:element name="CCMConversation" ma:index="38" nillable="true" ma:displayName="Samtale" ma:internalName="CCMConversation" ma:readOnly="true">
      <xsd:simpleType>
        <xsd:restriction base="dms:Text"/>
      </xsd:simpleType>
    </xsd:element>
    <xsd:element name="CCMCognitiveType" ma:index="41" nillable="true" ma:displayName="CognitiveType" ma:decimals="0" ma:internalName="CCMCognitiveType" ma:readOnly="false">
      <xsd:simpleType>
        <xsd:restriction base="dms:Number"/>
      </xsd:simpleType>
    </xsd:element>
    <xsd:element name="CCMVisualId" ma:index="42" nillable="true" ma:displayName="Sags ID" ma:default="Tildeler" ma:internalName="CCMVisualId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4d02e9-97ea-4d73-8f01-344f087166ce" elementFormDefault="qualified">
    <xsd:import namespace="http://schemas.microsoft.com/office/2006/documentManagement/types"/>
    <xsd:import namespace="http://schemas.microsoft.com/office/infopath/2007/PartnerControls"/>
    <xsd:element name="Correspondance" ma:index="6" nillable="true" ma:displayName="Korrespondance" ma:default="Intern" ma:format="Dropdown" ma:internalName="Correspondance">
      <xsd:simpleType>
        <xsd:restriction base="dms:Choice">
          <xsd:enumeration value="Indgående"/>
          <xsd:enumeration value="Intern"/>
          <xsd:enumeration value="Udgående"/>
        </xsd:restriction>
      </xsd:simpleType>
    </xsd:element>
    <xsd:element name="ReceivedFrom" ma:index="7" nillable="true" ma:displayName="Modtaget fra" ma:internalName="ReceivedFrom">
      <xsd:simpleType>
        <xsd:restriction base="dms:Text">
          <xsd:maxLength value="255"/>
        </xsd:restriction>
      </xsd:simpleType>
    </xsd:element>
    <xsd:element name="Recipients" ma:index="8" nillable="true" ma:displayName="Modtagere" ma:list="{C65CA482-DC5A-411A-94B7-F279D77E999A}" ma:internalName="Recipients" ma:showField="FullNam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Afdeling_x003a__x0020_Afdeling" ma:index="24" nillable="true" ma:displayName="Afdeling: Afdeling" ma:hidden="true" ma:internalName="Afdeling_x003a__x0020_Afdeling">
      <xsd:simpleType>
        <xsd:restriction base="dms:Text">
          <xsd:maxLength value="255"/>
        </xsd:restriction>
      </xsd:simpleType>
    </xsd:element>
    <xsd:element name="Afdeling_x003a__x0020_Selskab" ma:index="25" nillable="true" ma:displayName="Afdeling: Selskab" ma:hidden="true" ma:internalName="Afdeling_x003a__x0020_Selskab">
      <xsd:simpleType>
        <xsd:restriction base="dms:Text">
          <xsd:maxLength value="255"/>
        </xsd:restriction>
      </xsd:simpleType>
    </xsd:element>
    <xsd:element name="PrimaryKeywordTaxHTField0" ma:index="26" nillable="true" ma:taxonomy="true" ma:internalName="PrimaryKeywordTaxHTField0" ma:taxonomyFieldName="PrimaryKeyword" ma:displayName="Primært emneord" ma:default="" ma:fieldId="{ec244c00-0609-4a0a-98ae-f6f1cdcccd49}" ma:sspId="0336d417-01bc-441d-8dc8-51512428f8df" ma:termSetId="e123f80c-227b-4354-91f8-efa41c374136" ma:anchorId="d586fcae-008f-4653-8ae8-0bebf16c26b2" ma:open="false" ma:isKeyword="false">
      <xsd:complexType>
        <xsd:sequence>
          <xsd:element ref="pc:Terms" minOccurs="0" maxOccurs="1"/>
        </xsd:sequence>
      </xsd:complexType>
    </xsd:element>
    <xsd:element name="SecondaryKeywordsTaxHTField0" ma:index="27" nillable="true" ma:taxonomy="true" ma:internalName="SecondaryKeywordsTaxHTField0" ma:taxonomyFieldName="SecondaryKeywords" ma:displayName="Sekundære emneord" ma:default="" ma:fieldId="{d2bf7866-d1cd-4584-9b00-fb8462a9b4ad}" ma:taxonomyMulti="true" ma:sspId="0336d417-01bc-441d-8dc8-51512428f8df" ma:termSetId="e123f80c-227b-4354-91f8-efa41c374136" ma:anchorId="d586fcae-008f-4653-8ae8-0bebf16c26b2" ma:open="false" ma:isKeyword="false">
      <xsd:complexType>
        <xsd:sequence>
          <xsd:element ref="pc:Terms" minOccurs="0" maxOccurs="1"/>
        </xsd:sequence>
      </xsd:complexType>
    </xsd:element>
    <xsd:element name="DocumentTypeTaxHTField0" ma:index="28" nillable="true" ma:taxonomy="true" ma:internalName="DocumentTypeTaxHTField0" ma:taxonomyFieldName="DocumentType" ma:displayName="Dokumenttype" ma:default="" ma:fieldId="{90a0800b-88af-427e-958e-c00f2a1dd4c9}" ma:sspId="0336d417-01bc-441d-8dc8-51512428f8df" ma:termSetId="26de2f21-fa11-45fa-9cd0-9df6b702904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ublishStatus" ma:index="29" nillable="true" ma:displayName="Publiceringsstatus" ma:default="" ma:internalName="PublishStatus">
      <xsd:simpleType>
        <xsd:restriction base="dms:Text"/>
      </xsd:simpleType>
    </xsd:element>
    <xsd:element name="NotificationRecipients" ma:index="30" nillable="true" ma:displayName="Publiceringsmodtagere" ma:default="" ma:internalName="NotificationRecipients">
      <xsd:simpleType>
        <xsd:restriction base="dms:Note">
          <xsd:maxLength value="255"/>
        </xsd:restriction>
      </xsd:simpleType>
    </xsd:element>
    <xsd:element name="CCMMultipleTransferTransactionID" ma:index="40" nillable="true" ma:displayName="CCMMultipleTransferTransactionID" ma:hidden="true" ma:internalName="CCMMultipleTransferTransactionID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21644f-c7ac-4dc4-9e2f-ac1ddb1ec445" elementFormDefault="qualified">
    <xsd:import namespace="http://schemas.microsoft.com/office/2006/documentManagement/types"/>
    <xsd:import namespace="http://schemas.microsoft.com/office/infopath/2007/PartnerControls"/>
    <xsd:element name="Classification" ma:index="5" nillable="true" ma:displayName="Klassifikation" ma:default="Offentlig" ma:format="Dropdown" ma:internalName="Classification">
      <xsd:simpleType>
        <xsd:restriction base="dms:Choice">
          <xsd:enumeration value="Offentlig"/>
          <xsd:enumeration value="Intern"/>
          <xsd:enumeration value="Fortrolig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feadab-bc85-4835-a157-b8b4e97ca194" elementFormDefault="qualified">
    <xsd:import namespace="http://schemas.microsoft.com/office/2006/documentManagement/types"/>
    <xsd:import namespace="http://schemas.microsoft.com/office/infopath/2007/PartnerControls"/>
    <xsd:element name="DocumentDate" ma:index="15" nillable="true" ma:displayName="Dokumentdato" ma:default="[today]" ma:description="" ma:format="DateOnly" ma:internalName="DocumentDat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c0ed54-928c-48fb-b1e3-a46c42b9ec2d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description="" ma:hidden="true" ma:list="{d106c966-2536-402e-8f26-63cde83574d3}" ma:internalName="TaxCatchAll" ma:showField="CatchAllData" ma:web="5ec0ed54-928c-48fb-b1e3-a46c42b9ec2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462e1f-08d8-4378-8b7b-567f2d684678" elementFormDefault="qualified">
    <xsd:import namespace="http://schemas.microsoft.com/office/2006/documentManagement/types"/>
    <xsd:import namespace="http://schemas.microsoft.com/office/infopath/2007/PartnerControls"/>
    <xsd:element name="SharedWithUsers" ma:index="43" nillable="true" ma:displayName="Delt med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9" ma:displayName="Indholdstype"/>
        <xsd:element ref="dc:title" minOccurs="0" maxOccurs="1" ma:index="1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CMCognitiveType xmlns="http://schemas.microsoft.com/sharepoint/v3" xsi:nil="true"/>
    <Classification xmlns="1821644f-c7ac-4dc4-9e2f-ac1ddb1ec445">Offentlig</Classification>
    <TaxCatchAll xmlns="5ec0ed54-928c-48fb-b1e3-a46c42b9ec2d"/>
    <Afdeling_x003a__x0020_Afdeling xmlns="074d02e9-97ea-4d73-8f01-344f087166ce" xsi:nil="true"/>
    <Recipients xmlns="074d02e9-97ea-4d73-8f01-344f087166ce"/>
    <PrimaryKeywordTaxHTField0 xmlns="074d02e9-97ea-4d73-8f01-344f087166ce">
      <Terms xmlns="http://schemas.microsoft.com/office/infopath/2007/PartnerControls"/>
    </PrimaryKeywordTaxHTField0>
    <SecondaryKeywordsTaxHTField0 xmlns="074d02e9-97ea-4d73-8f01-344f087166ce">
      <Terms xmlns="http://schemas.microsoft.com/office/infopath/2007/PartnerControls"/>
    </SecondaryKeywordsTaxHTField0>
    <Afdeling_x003a__x0020_Selskab xmlns="074d02e9-97ea-4d73-8f01-344f087166ce" xsi:nil="true"/>
    <DocumentTypeTaxHTField0 xmlns="074d02e9-97ea-4d73-8f01-344f087166ce">
      <Terms xmlns="http://schemas.microsoft.com/office/infopath/2007/PartnerControls"/>
    </DocumentTypeTaxHTField0>
    <Correspondance xmlns="074d02e9-97ea-4d73-8f01-344f087166ce">Intern</Correspondance>
    <ReceivedFrom xmlns="074d02e9-97ea-4d73-8f01-344f087166ce" xsi:nil="true"/>
    <PublishStatus xmlns="074d02e9-97ea-4d73-8f01-344f087166ce" xsi:nil="true"/>
    <NotificationRecipients xmlns="074d02e9-97ea-4d73-8f01-344f087166ce" xsi:nil="true"/>
    <CCMMultipleTransferTransactionID xmlns="074d02e9-97ea-4d73-8f01-344f087166ce" xsi:nil="true"/>
  </documentManagement>
</p:properties>
</file>

<file path=customXml/itemProps1.xml><?xml version="1.0" encoding="utf-8"?>
<ds:datastoreItem xmlns:ds="http://schemas.openxmlformats.org/officeDocument/2006/customXml" ds:itemID="{737D844C-E2D8-49D4-A7AE-69E044A248D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074d02e9-97ea-4d73-8f01-344f087166ce"/>
    <ds:schemaRef ds:uri="1821644f-c7ac-4dc4-9e2f-ac1ddb1ec445"/>
    <ds:schemaRef ds:uri="ebfeadab-bc85-4835-a157-b8b4e97ca194"/>
    <ds:schemaRef ds:uri="5ec0ed54-928c-48fb-b1e3-a46c42b9ec2d"/>
    <ds:schemaRef ds:uri="63462e1f-08d8-4378-8b7b-567f2d68467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BD9DB0E-6310-4248-816D-76E517B86BE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58D3C98-7844-4D8E-BD6A-211F016752C1}">
  <ds:schemaRefs>
    <ds:schemaRef ds:uri="ebfeadab-bc85-4835-a157-b8b4e97ca194"/>
    <ds:schemaRef ds:uri="http://schemas.microsoft.com/office/2006/documentManagement/types"/>
    <ds:schemaRef ds:uri="1821644f-c7ac-4dc4-9e2f-ac1ddb1ec445"/>
    <ds:schemaRef ds:uri="5ec0ed54-928c-48fb-b1e3-a46c42b9ec2d"/>
    <ds:schemaRef ds:uri="http://purl.org/dc/elements/1.1/"/>
    <ds:schemaRef ds:uri="http://schemas.microsoft.com/office/2006/metadata/properties"/>
    <ds:schemaRef ds:uri="63462e1f-08d8-4378-8b7b-567f2d684678"/>
    <ds:schemaRef ds:uri="074d02e9-97ea-4d73-8f01-344f087166ce"/>
    <ds:schemaRef ds:uri="http://schemas.microsoft.com/sharepoint/v3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PPT_master.potx</Template>
  <TotalTime>2528</TotalTime>
  <Words>3359</Words>
  <Application>Microsoft Office PowerPoint</Application>
  <PresentationFormat>Skærmshow (4:3)</PresentationFormat>
  <Paragraphs>459</Paragraphs>
  <Slides>101</Slides>
  <Notes>4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101</vt:i4>
      </vt:variant>
    </vt:vector>
  </HeadingPairs>
  <TitlesOfParts>
    <vt:vector size="107" baseType="lpstr">
      <vt:lpstr>Arial</vt:lpstr>
      <vt:lpstr>Calibri</vt:lpstr>
      <vt:lpstr>Symbol</vt:lpstr>
      <vt:lpstr>Times</vt:lpstr>
      <vt:lpstr>Verdana</vt:lpstr>
      <vt:lpstr>PPT_master</vt:lpstr>
      <vt:lpstr>Helhedsplan i Søgården Orienteringsmøde  19. oktober 2020</vt:lpstr>
      <vt:lpstr>Dagsorden </vt:lpstr>
      <vt:lpstr>Velkommen v. formand Peter Berg Nellemann</vt:lpstr>
      <vt:lpstr>Orientering om proces for helhedsplanen v. Nanna Aae Christensen, DAB byg og renovering</vt:lpstr>
      <vt:lpstr>Hvem er vi? </vt:lpstr>
      <vt:lpstr>Landsbyggefonden støtter ….men hvad er en helhedsplan? </vt:lpstr>
      <vt:lpstr>Landsbyggefonden støtter ….men hvorfor og hvordan? </vt:lpstr>
      <vt:lpstr>Landsbyggefonden støtter ….men hvordan er vi nået hertil? </vt:lpstr>
      <vt:lpstr>PowerPoint-præsentation</vt:lpstr>
      <vt:lpstr>Landsbyggefonden støtter ….men hvordan er vi nået hertil? </vt:lpstr>
      <vt:lpstr>Proces for afstemningen ….hvornår skal vi stemme om helhedsplanen? </vt:lpstr>
      <vt:lpstr>Proces for afstemningen ….hvad med Corona? </vt:lpstr>
      <vt:lpstr>Status for helhedsplanen v. Finn Mørck Nielsen og Lars Poulsen, EKAS</vt:lpstr>
      <vt:lpstr>Hvilken rolle har EKAS og M&amp;N? </vt:lpstr>
      <vt:lpstr>PowerPoint-præsentation</vt:lpstr>
      <vt:lpstr>PowerPoint-præsentation</vt:lpstr>
      <vt:lpstr>I grove træk ønskede man følgende forhold undersøgt og omfattet af en reduceret helhedsplan:</vt:lpstr>
      <vt:lpstr>De største problemer for Søgården er overordnet set i store træk:</vt:lpstr>
      <vt:lpstr>Det skulle vise sig, at det var krybekældrene, der var omdrejningspunktet for indeklima- problemerne</vt:lpstr>
      <vt:lpstr>PowerPoint-præsentation</vt:lpstr>
      <vt:lpstr>Det skulle vise sig, at det var krybekældrene, der var omdrejningspunktet for indeklimaproblemerne, og der blev derfor udført forskellige undersøgelser: </vt:lpstr>
      <vt:lpstr>Undersøgelse af jordbundsforhold i og omkring krybekældrene</vt:lpstr>
      <vt:lpstr>PowerPoint-præsentation</vt:lpstr>
      <vt:lpstr>PowerPoint-præsentation</vt:lpstr>
      <vt:lpstr>Undersøgelse af jordbundsforhold i og omkring krybekældrene</vt:lpstr>
      <vt:lpstr>Undersøgelse af jordbundsforhold i og omkring krybekældrene</vt:lpstr>
      <vt:lpstr>Udførte undersøgelser:</vt:lpstr>
      <vt:lpstr>PowerPoint-præsentation</vt:lpstr>
      <vt:lpstr>Mulighed for etablering af omfangsdræn </vt:lpstr>
      <vt:lpstr>PowerPoint-præsentation</vt:lpstr>
      <vt:lpstr>Mulighed for etablering af omfangsdræn </vt:lpstr>
      <vt:lpstr>Udførte undersøgelser:</vt:lpstr>
      <vt:lpstr>Virkningen af en efterisolering af soklerne </vt:lpstr>
      <vt:lpstr>PowerPoint-præsentation</vt:lpstr>
      <vt:lpstr>Virkningen af en efterisolering af soklerne </vt:lpstr>
      <vt:lpstr>PowerPoint-præsentation</vt:lpstr>
      <vt:lpstr>Virkningen af en efterisolering af soklerne </vt:lpstr>
      <vt:lpstr>Udførte undersøgelser:</vt:lpstr>
      <vt:lpstr>Betydningen af den tidligere foretagne efterisolering af krybekældrene</vt:lpstr>
      <vt:lpstr>Betydningen af den tidligere foretagne efterisolering af krybekældrene</vt:lpstr>
      <vt:lpstr>Udførte undersøgelser:</vt:lpstr>
      <vt:lpstr>Radonproblematik – hvordan sikres det at radonniveauet nedsættes?  </vt:lpstr>
      <vt:lpstr>PowerPoint-præsentation</vt:lpstr>
      <vt:lpstr>Radonproblematik – hvordan sikres det at radonniveauet nedsættes?  </vt:lpstr>
      <vt:lpstr>Udførte undersøgelser:</vt:lpstr>
      <vt:lpstr>Tilstand af fugtstandsende membran mellem sokkel og murværk</vt:lpstr>
      <vt:lpstr>PowerPoint-præsentation</vt:lpstr>
      <vt:lpstr>PowerPoint-præsentation</vt:lpstr>
      <vt:lpstr>Tilstand af fugtstandsende membran mellem sokkel og murværk</vt:lpstr>
      <vt:lpstr>Samlet konklusion på undersøgelserne</vt:lpstr>
      <vt:lpstr>Konklusion i stikordsform, hvis krybekældrene bibeholdes:</vt:lpstr>
      <vt:lpstr>Konklusion i stikordsform, hvis krybekældrene bibeholdes:</vt:lpstr>
      <vt:lpstr>PowerPoint-præsentation</vt:lpstr>
      <vt:lpstr>Sløjfning af krybekældre Etablering af nye terrændæk Hvad omfatter det?</vt:lpstr>
      <vt:lpstr>Hvad er der så tilbage af den eksisterende bygning?</vt:lpstr>
      <vt:lpstr>De murede facadevægge</vt:lpstr>
      <vt:lpstr>PowerPoint-præsentation</vt:lpstr>
      <vt:lpstr>PowerPoint-præsentation</vt:lpstr>
      <vt:lpstr>PowerPoint-præsentation</vt:lpstr>
      <vt:lpstr>PowerPoint-præsentation</vt:lpstr>
      <vt:lpstr>De murede facadevægge</vt:lpstr>
      <vt:lpstr>Tage og lofter</vt:lpstr>
      <vt:lpstr>PowerPoint-præsentation</vt:lpstr>
      <vt:lpstr>PowerPoint-præsentation</vt:lpstr>
      <vt:lpstr>PowerPoint-præsentation</vt:lpstr>
      <vt:lpstr>Tage og lofter</vt:lpstr>
      <vt:lpstr>Annekset</vt:lpstr>
      <vt:lpstr>PowerPoint-præsentation</vt:lpstr>
      <vt:lpstr>PowerPoint-præsentation</vt:lpstr>
      <vt:lpstr>Annekset</vt:lpstr>
      <vt:lpstr>Hvad er tilstanden af den tilbageblevne eksisterende bygning?</vt:lpstr>
      <vt:lpstr>Nødvendig renovering af de 3 tilbageblevne bygningsdele</vt:lpstr>
      <vt:lpstr>Konklusion</vt:lpstr>
      <vt:lpstr>Helhedsplanens indhold ved en såkaldt ”nedrenovering”</vt:lpstr>
      <vt:lpstr>Hvordan kan de nye nedrenoverede huse indrettes? </vt:lpstr>
      <vt:lpstr>Eksempler på planindretning v. Lotte Foght-Sørensen, Mangor &amp; Nagel</vt:lpstr>
      <vt:lpstr>Eksempel på stor bolig 3 værelser – 90 m²</vt:lpstr>
      <vt:lpstr>Eksempel på stor bolig Tilgængelig – 3 værelser – 93 m²</vt:lpstr>
      <vt:lpstr>Rummelig illustration Stor bolig - Tilgængelig</vt:lpstr>
      <vt:lpstr>Fleksibel indretning Stor bolig med 2, 3 eller 4 værelser</vt:lpstr>
      <vt:lpstr>Eksempel på mindre bolig 2 værelser – 73 m²</vt:lpstr>
      <vt:lpstr>Eksempel på mindre bolig Tilgængelig - 2 værelser – 75 m²</vt:lpstr>
      <vt:lpstr>Rummelig illustration Mindre bolig - Tilgængelig</vt:lpstr>
      <vt:lpstr>Fleksibel indretning Mindre bolig med 2 eller 3 værelser</vt:lpstr>
      <vt:lpstr>Orientering om proces for genhusning v. Mie Hostrup Jørgensen, DAB</vt:lpstr>
      <vt:lpstr>Genhusning</vt:lpstr>
      <vt:lpstr>Genhusning</vt:lpstr>
      <vt:lpstr>Genhusning</vt:lpstr>
      <vt:lpstr>Genhusning</vt:lpstr>
      <vt:lpstr>Helhedsplanens økonomi v. Nanna Aae Christensen, DAB byg og renovering</vt:lpstr>
      <vt:lpstr>Helhedsplanens økonomi ….det bliver dyrt, men</vt:lpstr>
      <vt:lpstr>Helhedsplanens økonomi ….det bliver dyrt, men</vt:lpstr>
      <vt:lpstr>Helhedsplanens økonomi ….det bliver dyrt, men</vt:lpstr>
      <vt:lpstr>Helhedsplanens økonomi ….det bliver dyrt, men</vt:lpstr>
      <vt:lpstr>Helhedsplanens økonomi ….det bliver dyrt, men</vt:lpstr>
      <vt:lpstr>Helhedsplanens økonomi ….hvad hvis vi siger NEJ?</vt:lpstr>
      <vt:lpstr>Helhedsplanens økonomi …men hvorfor skal det godkendes i år? </vt:lpstr>
      <vt:lpstr>Proces for byggesagen ….hvornår kommer håndværkerne? </vt:lpstr>
      <vt:lpstr>   Spørgsmål?</vt:lpstr>
      <vt:lpstr>  0710helhedsplan@boligafdeling.dk</vt:lpstr>
      <vt:lpstr>   </vt:lpstr>
    </vt:vector>
  </TitlesOfParts>
  <Company>DAB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Dias nummer 1</dc:title>
  <dc:creator>Uwe Jahn</dc:creator>
  <cp:lastModifiedBy>Nanna Marie Aae Christensen</cp:lastModifiedBy>
  <cp:revision>117</cp:revision>
  <cp:lastPrinted>2020-10-07T13:31:03Z</cp:lastPrinted>
  <dcterms:created xsi:type="dcterms:W3CDTF">2017-10-03T06:55:27Z</dcterms:created>
  <dcterms:modified xsi:type="dcterms:W3CDTF">2020-10-19T19:00:22Z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0x010100AC085CFC53BC46CEA2EADE194AD9D4820082E8274112A50244A3227AC82C02776B</vt:lpwstr>
  </property>
</Properties>
</file>